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01" r:id="rId3"/>
    <p:sldId id="257" r:id="rId4"/>
    <p:sldId id="258" r:id="rId5"/>
    <p:sldId id="260" r:id="rId6"/>
    <p:sldId id="259" r:id="rId7"/>
    <p:sldId id="262" r:id="rId8"/>
    <p:sldId id="261" r:id="rId9"/>
    <p:sldId id="263" r:id="rId10"/>
    <p:sldId id="266" r:id="rId11"/>
    <p:sldId id="300" r:id="rId12"/>
    <p:sldId id="268" r:id="rId13"/>
    <p:sldId id="269" r:id="rId14"/>
    <p:sldId id="270" r:id="rId15"/>
    <p:sldId id="271" r:id="rId16"/>
    <p:sldId id="272" r:id="rId17"/>
    <p:sldId id="267" r:id="rId18"/>
    <p:sldId id="265" r:id="rId19"/>
    <p:sldId id="273" r:id="rId20"/>
    <p:sldId id="274" r:id="rId21"/>
    <p:sldId id="275" r:id="rId22"/>
    <p:sldId id="276" r:id="rId23"/>
    <p:sldId id="277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ED9"/>
    <a:srgbClr val="1DC47D"/>
    <a:srgbClr val="20E4F1"/>
    <a:srgbClr val="FFA6DF"/>
    <a:srgbClr val="FFB9DF"/>
    <a:srgbClr val="FED547"/>
    <a:srgbClr val="F57653"/>
    <a:srgbClr val="C0504D"/>
    <a:srgbClr val="C0573B"/>
    <a:srgbClr val="DED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2"/>
    <p:restoredTop sz="95588"/>
  </p:normalViewPr>
  <p:slideViewPr>
    <p:cSldViewPr snapToGrid="0" snapToObjects="1">
      <p:cViewPr>
        <p:scale>
          <a:sx n="103" d="100"/>
          <a:sy n="103" d="100"/>
        </p:scale>
        <p:origin x="46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477E0-805F-D143-9C75-9274F35AC274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00003-3F86-EB4B-87AA-7A67EE8FE9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38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8166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722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348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3974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9190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3441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3209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29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9803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5717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201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2397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4588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504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050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3860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5694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0833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016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9747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344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135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1873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7336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658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9158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8707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3279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1637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8853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3375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6998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640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8943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8656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393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557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642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10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547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6278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00003-3F86-EB4B-87AA-7A67EE8FE9C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483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C6F95-61FF-C746-8003-9307CF7B4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837284-E2A9-9447-8AB5-E9C0D7A9A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6B802-AC0E-7D4A-9F07-4507D3F3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CBDF28-4376-8E46-8453-0707BC81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B6ADD0-4F74-0546-90CA-43BCAC39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41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95D8-32F6-7E48-A652-FF69C6C9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184879-0613-134D-8610-34D637AAB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BA11F-0623-534F-9B23-B815123D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C80560-6927-3E4C-AC22-5B1FE6A6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AB5742-E2D9-044F-8727-2ACF6AC4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248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9D31FD-CF70-CD46-9B2D-009584ADF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C5EF39-F2ED-7446-9E04-6E8DEF9B2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9682A-D5E1-AE49-B26A-EE584119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E7F24-226E-504F-ABBE-133D4B04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53397-1238-7149-BC35-FA142962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669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BD68D-5A5D-5D40-A529-E0925054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66BCD-4583-1343-9A90-DA0E918B1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A5190-0EFE-834C-9B6E-6045D9CA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43932-948B-7442-BDF9-8E759D6D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C910D-8F89-1847-B115-4BFC43AA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004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B344-1BAC-604A-A1A3-42131B36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9FB118-7964-8B44-A1F2-3FEE91955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923ECF-97F0-684C-91B1-C34245D09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9C64E-6CB0-554E-8AD9-700185CC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C03175-F184-9B4D-B91E-44AFDD0A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52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C2B5D-8A7E-7547-BD7D-D8BC4B4D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32F8C-FABD-1641-82A4-0814CD10E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2E0967-E447-EA4E-BD3F-1482ADFFB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762B21-A5D6-ED4F-874A-15E8E3F9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66F43-8585-4A43-9340-4C190A03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FDA934-CD35-A442-8FFC-E3CCB3F6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9248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95E0F-604F-9B41-961A-EABF3D9B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E52E14-B620-6A4D-9A28-F6B60346D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6EAA18-9C35-D149-A23F-7279EC57D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34DDC4-E565-D245-B228-DEC2B3B30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C0BFA3-E60E-2C47-B876-F3AFAE84B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F41DFC-D985-DC49-8568-A18BD961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C4C2BB-2DE9-174D-8A14-4257BED8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9587B6-17A1-6647-BA24-D40AC32D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775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9712B-E08A-954E-AAC8-5A525A97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571293-8C3C-A745-A80B-B1FAD6F1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37136A-1352-E643-B699-9C4666E95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643262-2B04-4E4F-BD41-F04FA3F0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432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C6F0E1-E926-464D-BEDB-BE505F79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37837C-6CB6-8B45-B68E-93C346AB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7C286C-F9B0-0646-A0C4-CF9EC527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829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43E45-D5F9-D545-B469-A583D748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B1799-F3D5-4E41-B8AC-172FFB1B4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06CBD-F391-324F-A764-603917C0F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853EAF-F59B-0243-BE6F-3BC1D17C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AE8FAB-AAA1-D041-A185-D2208BAC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02B690-AE6F-CD44-B4DB-D1CAD419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686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FECE-DB99-B84C-943C-2504D333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011ADC-45D3-B344-B607-2CB2D3A702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DAA45E-0B45-2948-A8F0-F4A6DF975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A5DCB-1F64-9446-B7E7-C8F55509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B5F2C-7015-1C44-B707-CF841F74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DAA567-F9A0-9E4E-9B9D-C5F33AF4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920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F326E6-30E7-C740-BCC7-05E1780F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D7742D-C4D0-D246-BDC0-3E980C4B5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CA690-BE84-474D-A7D1-6F4004877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E816E-2D72-F54F-926D-285360241B5E}" type="datetimeFigureOut">
              <a:rPr kumimoji="1" lang="ko-Kore-KR" altLang="en-US" smtClean="0"/>
              <a:t>2021. 2. 7.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5041C-A2EA-9742-B844-F8EF112F9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74B58-1653-764D-A5DC-A2DCFFCB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307D-3534-754F-8932-DB46E10214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17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1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microsoft.com/office/2007/relationships/hdphoto" Target="../media/hdphoto2.wdp"/><Relationship Id="rId10" Type="http://schemas.openxmlformats.org/officeDocument/2006/relationships/image" Target="../media/image70.png"/><Relationship Id="rId4" Type="http://schemas.openxmlformats.org/officeDocument/2006/relationships/image" Target="../media/image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1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11.jpg"/><Relationship Id="rId4" Type="http://schemas.microsoft.com/office/2007/relationships/hdphoto" Target="../media/hdphoto2.wdp"/><Relationship Id="rId9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gif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4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23.jpg"/><Relationship Id="rId4" Type="http://schemas.microsoft.com/office/2007/relationships/hdphoto" Target="../media/hdphoto2.wdp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9.jpg"/><Relationship Id="rId4" Type="http://schemas.microsoft.com/office/2007/relationships/hdphoto" Target="../media/hdphoto2.wdp"/><Relationship Id="rId9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4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jpg"/><Relationship Id="rId4" Type="http://schemas.microsoft.com/office/2007/relationships/hdphoto" Target="../media/hdphoto2.wdp"/><Relationship Id="rId9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gif"/><Relationship Id="rId5" Type="http://schemas.openxmlformats.org/officeDocument/2006/relationships/image" Target="../media/image1.png"/><Relationship Id="rId10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E75D89-3ABC-FC43-8C55-A2435074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"/>
          <a:stretch/>
        </p:blipFill>
        <p:spPr>
          <a:xfrm>
            <a:off x="7727684" y="3218558"/>
            <a:ext cx="4464316" cy="33044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491EF5-ACE9-2149-8DB4-8F5A10ABE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257" y="2171780"/>
            <a:ext cx="5183485" cy="2519077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89875F8C-7FA6-034C-8816-06EFC9E76AE7}"/>
              </a:ext>
            </a:extLst>
          </p:cNvPr>
          <p:cNvSpPr txBox="1"/>
          <p:nvPr/>
        </p:nvSpPr>
        <p:spPr>
          <a:xfrm>
            <a:off x="2724973" y="4758183"/>
            <a:ext cx="6742053" cy="401002"/>
          </a:xfrm>
          <a:prstGeom prst="rect">
            <a:avLst/>
          </a:prstGeom>
          <a:noFill/>
        </p:spPr>
        <p:txBody>
          <a:bodyPr wrap="square" lIns="60960" tIns="30480" rIns="60960" bIns="30480" rtlCol="0" anchor="t"/>
          <a:lstStyle/>
          <a:p>
            <a:pPr algn="ctr"/>
            <a:r>
              <a:rPr lang="en-US" altLang="ko-KR" sz="1500" kern="0" spc="600" dirty="0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ANDROID DEVELOPER | </a:t>
            </a:r>
            <a:r>
              <a:rPr lang="ko-KR" altLang="en-US" sz="1500" kern="0" spc="600" dirty="0">
                <a:solidFill>
                  <a:schemeClr val="bg1">
                    <a:lumMod val="75000"/>
                  </a:schemeClr>
                </a:solidFill>
                <a:latin typeface="NanumSquareOTF_ac"/>
                <a:ea typeface="NanumSquareOTF_ac"/>
              </a:rPr>
              <a:t>김예진 </a:t>
            </a:r>
            <a:endParaRPr lang="en-US" sz="1500" spc="600" dirty="0">
              <a:solidFill>
                <a:schemeClr val="bg1">
                  <a:lumMod val="75000"/>
                </a:schemeClr>
              </a:solidFill>
              <a:latin typeface="NanumSquareOTF_ac"/>
              <a:ea typeface="NanumSquareOTF_a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F1EC6-D957-E94A-81CC-F67A39493B2F}"/>
              </a:ext>
            </a:extLst>
          </p:cNvPr>
          <p:cNvSpPr txBox="1"/>
          <p:nvPr/>
        </p:nvSpPr>
        <p:spPr>
          <a:xfrm>
            <a:off x="3871057" y="4552248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spc="400" dirty="0">
                <a:solidFill>
                  <a:schemeClr val="bg1">
                    <a:lumMod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TEAM. SOULMATES</a:t>
            </a:r>
            <a:endParaRPr kumimoji="1" lang="ko-Kore-KR" altLang="en-US" sz="1000" spc="400">
              <a:solidFill>
                <a:schemeClr val="bg1">
                  <a:lumMod val="7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124BBF-65C4-D74F-86AB-F8E735BBA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31"/>
          <a:stretch/>
        </p:blipFill>
        <p:spPr>
          <a:xfrm>
            <a:off x="0" y="79147"/>
            <a:ext cx="7862675" cy="32828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9D90C0-2314-CA47-BB3A-B852D7D561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"/>
          <a:stretch/>
        </p:blipFill>
        <p:spPr>
          <a:xfrm>
            <a:off x="1" y="0"/>
            <a:ext cx="12191998" cy="68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0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180622" y="443916"/>
            <a:ext cx="134524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기술 스택</a:t>
            </a:r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2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6B6959-3261-D349-A80E-B1206F44B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301" y="517683"/>
            <a:ext cx="6405393" cy="3563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A79F37-167B-ED4E-97A4-2664BECCD145}"/>
              </a:ext>
            </a:extLst>
          </p:cNvPr>
          <p:cNvSpPr txBox="1"/>
          <p:nvPr/>
        </p:nvSpPr>
        <p:spPr>
          <a:xfrm>
            <a:off x="3067501" y="1053290"/>
            <a:ext cx="6231193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Design Pattern </a:t>
            </a:r>
          </a:p>
          <a:p>
            <a:r>
              <a:rPr kumimoji="1" lang="en-US" altLang="ko-Kore-KR" sz="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  <a:p>
            <a:r>
              <a:rPr kumimoji="1" lang="en-US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MVVM</a:t>
            </a:r>
            <a:r>
              <a:rPr kumimoji="1" lang="en-US" altLang="ko-Kore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/ Repository Pattern / Command Pattern / Observer Pattern</a:t>
            </a:r>
          </a:p>
          <a:p>
            <a:r>
              <a:rPr lang="en" altLang="ko-Kore-KR" sz="1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  <a:p>
            <a:r>
              <a:rPr lang="en" altLang="ko-Kore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Jetpack </a:t>
            </a:r>
          </a:p>
          <a:p>
            <a:r>
              <a:rPr lang="en" altLang="ko-Kore-KR" sz="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  <a:p>
            <a:r>
              <a:rPr lang="en" altLang="ko-Kore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Support Libraries / Databinding, </a:t>
            </a:r>
          </a:p>
          <a:p>
            <a:r>
              <a:rPr lang="en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AAC ViewModel </a:t>
            </a:r>
            <a:r>
              <a:rPr lang="en" altLang="ko-Kore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 </a:t>
            </a:r>
            <a:r>
              <a:rPr lang="en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LiveData</a:t>
            </a:r>
            <a:r>
              <a:rPr lang="en" altLang="ko-Kore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/ </a:t>
            </a:r>
            <a:r>
              <a:rPr lang="en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Paging2</a:t>
            </a:r>
            <a:r>
              <a:rPr lang="en" altLang="ko-Kore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/ </a:t>
            </a:r>
            <a:r>
              <a:rPr lang="en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Room</a:t>
            </a:r>
          </a:p>
          <a:p>
            <a:r>
              <a:rPr lang="en" altLang="ko-Kore-KR" sz="1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  <a:p>
            <a:r>
              <a:rPr lang="en" altLang="ko-Kore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Network</a:t>
            </a:r>
          </a:p>
          <a:p>
            <a:r>
              <a:rPr lang="en" altLang="ko-Kore-KR" sz="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  <a:p>
            <a:r>
              <a:rPr lang="en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RxJava2</a:t>
            </a:r>
            <a:r>
              <a:rPr lang="en" altLang="ko-Kore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/ </a:t>
            </a:r>
            <a:r>
              <a:rPr lang="en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Retrofit2</a:t>
            </a:r>
            <a:r>
              <a:rPr lang="en" altLang="ko-Kore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/ </a:t>
            </a:r>
            <a:r>
              <a:rPr lang="en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OkHttp3</a:t>
            </a:r>
            <a:r>
              <a:rPr lang="en" altLang="ko-Kore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/ </a:t>
            </a:r>
            <a:r>
              <a:rPr lang="en-US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</a:t>
            </a:r>
            <a:r>
              <a:rPr lang="en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ocket.io</a:t>
            </a:r>
          </a:p>
          <a:p>
            <a:r>
              <a:rPr lang="en" altLang="ko-Kore-KR" sz="1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  <a:p>
            <a:r>
              <a:rPr lang="en" altLang="ko-Kore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</a:t>
            </a:r>
          </a:p>
          <a:p>
            <a:r>
              <a:rPr lang="en" altLang="ko-Kore-KR" sz="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</a:p>
          <a:p>
            <a:r>
              <a:rPr lang="en" altLang="ko-Kore-KR" sz="15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Koin</a:t>
            </a:r>
          </a:p>
          <a:p>
            <a:r>
              <a:rPr lang="en" altLang="ko-Kore-KR" sz="1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EC2F1-431F-C44D-82DD-40C058E46FFF}"/>
              </a:ext>
            </a:extLst>
          </p:cNvPr>
          <p:cNvSpPr/>
          <p:nvPr/>
        </p:nvSpPr>
        <p:spPr>
          <a:xfrm>
            <a:off x="0" y="4461420"/>
            <a:ext cx="12192000" cy="2368395"/>
          </a:xfrm>
          <a:prstGeom prst="rect">
            <a:avLst/>
          </a:prstGeom>
          <a:solidFill>
            <a:srgbClr val="DE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5D557-D71B-D44E-95EB-D9D6A82FA828}"/>
              </a:ext>
            </a:extLst>
          </p:cNvPr>
          <p:cNvSpPr txBox="1"/>
          <p:nvPr/>
        </p:nvSpPr>
        <p:spPr>
          <a:xfrm>
            <a:off x="236862" y="4840594"/>
            <a:ext cx="11718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MVVM 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아키텍쳐를 기반으로 프로젝트를 설계했습니다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디자인 패턴을 적용해 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Presentation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계층과 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 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계층간의 결합도를 느슨하게 하여 비지니스 로직을 분리했습니다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lang="en-US" altLang="ko-KR" sz="1500" kern="1000" spc="11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List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뷰에 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Paging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적용하여 효율적인 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Infinite Scroll 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구현했습니다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RxJava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사용하여 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Android thread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효율적으로 다루고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Observable 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객체의 흐름을 이해하고 활용할 수 있도록 노력했습니다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기존의 익숙한 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HTTP 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통신 외의 새로운 도전을 하고자 </a:t>
            </a:r>
            <a:r>
              <a:rPr lang="en-US" altLang="ko-KR" sz="1500" kern="1000" spc="11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Socket.io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직접 채팅 클라이언트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서버 를 개발했습니다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Room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 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Local data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관리하여 불필요한 서버 통신을 줄이고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더 나은 사용자 경험을 제공하고자 고민했습니다</a:t>
            </a:r>
            <a:r>
              <a:rPr lang="en-US" altLang="ko-KR" sz="1500" kern="1000" spc="11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lang="en-US" altLang="ko-KR" sz="1500" kern="1000" spc="11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E3BD014-AF43-B248-B6FF-BC50D4962531}"/>
              </a:ext>
            </a:extLst>
          </p:cNvPr>
          <p:cNvCxnSpPr/>
          <p:nvPr/>
        </p:nvCxnSpPr>
        <p:spPr>
          <a:xfrm>
            <a:off x="0" y="4461420"/>
            <a:ext cx="12192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4CB7814-87EA-754B-9014-F417A9F34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1176"/>
            <a:ext cx="12227366" cy="68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94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180622" y="443916"/>
            <a:ext cx="134524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기술 스택</a:t>
            </a:r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2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DDC0553-8BE1-A945-833D-828FD26A66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18"/>
          <a:stretch/>
        </p:blipFill>
        <p:spPr>
          <a:xfrm>
            <a:off x="1620022" y="1894173"/>
            <a:ext cx="4441904" cy="427130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4FD6600-AAFE-884D-A0CC-AE6FCB34E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815" y="1894170"/>
            <a:ext cx="4343163" cy="42713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A0CF89-FE7D-BB46-BEC3-5C3DCBBA2908}"/>
              </a:ext>
            </a:extLst>
          </p:cNvPr>
          <p:cNvSpPr txBox="1"/>
          <p:nvPr/>
        </p:nvSpPr>
        <p:spPr>
          <a:xfrm>
            <a:off x="1836249" y="1256699"/>
            <a:ext cx="17924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Gradle </a:t>
            </a:r>
            <a:r>
              <a:rPr kumimoji="1" lang="ko-KR" altLang="en-US" sz="2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구성</a:t>
            </a:r>
            <a:endParaRPr kumimoji="1" lang="ko-Kore-KR" altLang="en-US" sz="25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38401F5-DAD0-1B44-93C3-FBEB9168523D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-16384" y="1495226"/>
            <a:ext cx="1685180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2459BFBE-EE2B-C74A-A600-24584C648493}"/>
              </a:ext>
            </a:extLst>
          </p:cNvPr>
          <p:cNvSpPr/>
          <p:nvPr/>
        </p:nvSpPr>
        <p:spPr>
          <a:xfrm>
            <a:off x="1668796" y="1417116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4D2D45F-5FB5-2748-98B4-A02A0B26B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384" y="1"/>
            <a:ext cx="12208384" cy="6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8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180622" y="443916"/>
            <a:ext cx="19255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프로젝트 구조</a:t>
            </a:r>
            <a:r>
              <a:rPr kumimoji="1" lang="en-US" altLang="ko-Kore-KR" sz="2300" b="1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3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E5A941E-9B19-0945-8044-FC2B33CDE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437" y="1336637"/>
            <a:ext cx="2944586" cy="4948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EBD7B-EEAA-6744-B6CD-7FEB88DC39B8}"/>
              </a:ext>
            </a:extLst>
          </p:cNvPr>
          <p:cNvSpPr txBox="1"/>
          <p:nvPr/>
        </p:nvSpPr>
        <p:spPr>
          <a:xfrm>
            <a:off x="4511911" y="2632764"/>
            <a:ext cx="7562849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누구나 직관적으로 이해할 수 있도록 패키징하는 것을 목표로 함</a:t>
            </a:r>
            <a:endParaRPr kumimoji="1" lang="en-US" altLang="ko-Kore-KR" sz="200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MVVM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ore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패턴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기준으로 </a:t>
            </a:r>
            <a:r>
              <a:rPr kumimoji="1"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UI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레벨과 </a:t>
            </a:r>
            <a:r>
              <a:rPr kumimoji="1"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접근 레벨을</a:t>
            </a:r>
            <a:br>
              <a:rPr kumimoji="1"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나눠서 관리할 수 있도록 설계</a:t>
            </a: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기존에 경험했던 안드로이드 프로젝트들의 구조를 분석하여</a:t>
            </a:r>
            <a:r>
              <a:rPr kumimoji="1"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br>
              <a:rPr kumimoji="1"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부족했던 점을 보완하고 편리했던 내용을 반영하여 구성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3E8FB-CF25-054F-82B1-529E0C7DD5F9}"/>
              </a:ext>
            </a:extLst>
          </p:cNvPr>
          <p:cNvSpPr txBox="1"/>
          <p:nvPr/>
        </p:nvSpPr>
        <p:spPr>
          <a:xfrm>
            <a:off x="4511912" y="2171099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패키징 기준</a:t>
            </a:r>
            <a:endParaRPr kumimoji="1" lang="ko-Kore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8AE7A9-47AF-4642-86D2-DF96531E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180622" y="443916"/>
            <a:ext cx="19255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프로젝트 구조</a:t>
            </a:r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3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EBD7B-EEAA-6744-B6CD-7FEB88DC39B8}"/>
              </a:ext>
            </a:extLst>
          </p:cNvPr>
          <p:cNvSpPr txBox="1"/>
          <p:nvPr/>
        </p:nvSpPr>
        <p:spPr>
          <a:xfrm>
            <a:off x="4711274" y="2263673"/>
            <a:ext cx="756284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모든 파일에서 공통적으로 구현해야 하는 부분을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abstract class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구현하여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base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파일로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3E8FB-CF25-054F-82B1-529E0C7DD5F9}"/>
              </a:ext>
            </a:extLst>
          </p:cNvPr>
          <p:cNvSpPr txBox="1"/>
          <p:nvPr/>
        </p:nvSpPr>
        <p:spPr>
          <a:xfrm>
            <a:off x="4711274" y="180200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base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BB07026-E0C7-2F4F-BF0B-35C461191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154" y="1397669"/>
            <a:ext cx="3286806" cy="203133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5A7DE25-B4E2-E947-A340-2DCB4F884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154" y="3936477"/>
            <a:ext cx="3337258" cy="1909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FC9CF0-CE65-AD42-8D6B-C34B40C1FB48}"/>
              </a:ext>
            </a:extLst>
          </p:cNvPr>
          <p:cNvSpPr txBox="1"/>
          <p:nvPr/>
        </p:nvSpPr>
        <p:spPr>
          <a:xfrm>
            <a:off x="4860255" y="4521971"/>
            <a:ext cx="756284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Koin library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사용해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dipendency injection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주입에 필요한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module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모아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0C2E11-0295-3B4D-AF22-DEC100482C33}"/>
              </a:ext>
            </a:extLst>
          </p:cNvPr>
          <p:cNvSpPr txBox="1"/>
          <p:nvPr/>
        </p:nvSpPr>
        <p:spPr>
          <a:xfrm>
            <a:off x="4860255" y="4060306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di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3D1561-095B-3545-9AF3-39F88DE95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180622" y="443916"/>
            <a:ext cx="19255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프로젝트 구조</a:t>
            </a:r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3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EBD7B-EEAA-6744-B6CD-7FEB88DC39B8}"/>
              </a:ext>
            </a:extLst>
          </p:cNvPr>
          <p:cNvSpPr txBox="1"/>
          <p:nvPr/>
        </p:nvSpPr>
        <p:spPr>
          <a:xfrm>
            <a:off x="4629151" y="1718363"/>
            <a:ext cx="7562849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local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로컬에 저장되는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Room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에는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Entity, DAO, database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파일을 구성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3E8FB-CF25-054F-82B1-529E0C7DD5F9}"/>
              </a:ext>
            </a:extLst>
          </p:cNvPr>
          <p:cNvSpPr txBox="1"/>
          <p:nvPr/>
        </p:nvSpPr>
        <p:spPr>
          <a:xfrm>
            <a:off x="4629151" y="1256698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data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FC9CF0-CE65-AD42-8D6B-C34B40C1FB48}"/>
              </a:ext>
            </a:extLst>
          </p:cNvPr>
          <p:cNvSpPr txBox="1"/>
          <p:nvPr/>
        </p:nvSpPr>
        <p:spPr>
          <a:xfrm>
            <a:off x="4629151" y="3127338"/>
            <a:ext cx="756284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객체 클래스와 응답 형식을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 class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CE55213-CAE8-444A-AD5E-CADFD6B9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622" y="1256699"/>
            <a:ext cx="3104939" cy="51231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A87B47-DC51-8A46-ABF8-F9D1D4AF4F48}"/>
              </a:ext>
            </a:extLst>
          </p:cNvPr>
          <p:cNvSpPr txBox="1"/>
          <p:nvPr/>
        </p:nvSpPr>
        <p:spPr>
          <a:xfrm>
            <a:off x="4629151" y="4098630"/>
            <a:ext cx="7562849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remote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server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통신하는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retrofit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객체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server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통신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정의되어 있는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service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가짐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1802A7-B2B5-1140-B12E-E77BC1EB0771}"/>
              </a:ext>
            </a:extLst>
          </p:cNvPr>
          <p:cNvSpPr txBox="1"/>
          <p:nvPr/>
        </p:nvSpPr>
        <p:spPr>
          <a:xfrm>
            <a:off x="4629151" y="5408557"/>
            <a:ext cx="756284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repository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접근 레벨을 캡슐화 하여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2B82A-890C-AA4C-BDFF-36879221E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1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180622" y="443916"/>
            <a:ext cx="19255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프로젝트 구조</a:t>
            </a:r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3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EBD7B-EEAA-6744-B6CD-7FEB88DC39B8}"/>
              </a:ext>
            </a:extLst>
          </p:cNvPr>
          <p:cNvSpPr txBox="1"/>
          <p:nvPr/>
        </p:nvSpPr>
        <p:spPr>
          <a:xfrm>
            <a:off x="4629151" y="2520178"/>
            <a:ext cx="7562849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사용자와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interaction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presentation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레벨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주요 기능이 되는 하단 탭 기준으로 패키지 분리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홈 피드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추천 피드와 같이 같은 기능을 가지는 부분은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대분류 패키지 안에 세부 패키지로 나눠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공통 기능에서는 하나의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ViewModel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사용하므로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직관적으로 알아볼 수 있도록 대분류 패키지 내 상단 레벨에서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3E8FB-CF25-054F-82B1-529E0C7DD5F9}"/>
              </a:ext>
            </a:extLst>
          </p:cNvPr>
          <p:cNvSpPr txBox="1"/>
          <p:nvPr/>
        </p:nvSpPr>
        <p:spPr>
          <a:xfrm>
            <a:off x="4629152" y="211209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</a:t>
            </a:r>
            <a:endParaRPr kumimoji="1" lang="ko-Kore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B1D6BB-EF3C-8C48-9BBD-4FF404456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437" y="1427639"/>
            <a:ext cx="3153059" cy="474418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1E8409E-96B9-2E4E-AB53-486396A77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1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180622" y="443916"/>
            <a:ext cx="19255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프로젝트 구조</a:t>
            </a:r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3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8"/>
            <a:ext cx="2427351" cy="1147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EBD7B-EEAA-6744-B6CD-7FEB88DC39B8}"/>
              </a:ext>
            </a:extLst>
          </p:cNvPr>
          <p:cNvSpPr txBox="1"/>
          <p:nvPr/>
        </p:nvSpPr>
        <p:spPr>
          <a:xfrm>
            <a:off x="5021037" y="1683001"/>
            <a:ext cx="756284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databinding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databinding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사용되는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bindingAdapterd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3E8FB-CF25-054F-82B1-529E0C7DD5F9}"/>
              </a:ext>
            </a:extLst>
          </p:cNvPr>
          <p:cNvSpPr txBox="1"/>
          <p:nvPr/>
        </p:nvSpPr>
        <p:spPr>
          <a:xfrm>
            <a:off x="5021038" y="127491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util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91EB694-F172-7346-8F1F-D39E5A71B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79" y="1274913"/>
            <a:ext cx="3822700" cy="488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C39F18-EC58-724F-9C30-CDA3EE0F36AF}"/>
              </a:ext>
            </a:extLst>
          </p:cNvPr>
          <p:cNvSpPr txBox="1"/>
          <p:nvPr/>
        </p:nvSpPr>
        <p:spPr>
          <a:xfrm>
            <a:off x="5021037" y="2576735"/>
            <a:ext cx="756284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etc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firebasemessaging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부가 파일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DFA2A-CB39-F54C-90CD-9CCB30D5E3C2}"/>
              </a:ext>
            </a:extLst>
          </p:cNvPr>
          <p:cNvSpPr txBox="1"/>
          <p:nvPr/>
        </p:nvSpPr>
        <p:spPr>
          <a:xfrm>
            <a:off x="5021037" y="3509248"/>
            <a:ext cx="7562849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Listerner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안정적인 구동을 위해 추가적으로 구현한 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listerner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및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handler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E6F53-868F-A640-825F-AB26B4381B89}"/>
              </a:ext>
            </a:extLst>
          </p:cNvPr>
          <p:cNvSpPr txBox="1"/>
          <p:nvPr/>
        </p:nvSpPr>
        <p:spPr>
          <a:xfrm>
            <a:off x="5021037" y="4872293"/>
            <a:ext cx="7562849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UI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사용되는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decorator, layoutmanager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등의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추가 구현 뷰 관련 함수 관리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BF59CD-B9E3-EE43-AC4F-FE4724E89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01"/>
            <a:ext cx="12192000" cy="68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3E4FFFD-D8CD-C448-8742-87BA07E636B2}"/>
              </a:ext>
            </a:extLst>
          </p:cNvPr>
          <p:cNvSpPr txBox="1"/>
          <p:nvPr/>
        </p:nvSpPr>
        <p:spPr>
          <a:xfrm>
            <a:off x="1318402" y="2042110"/>
            <a:ext cx="946925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SNS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는 정보 공유의 특성을 가지고 있고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사용자와 컨텐츠가 많아질수록 좋은 서비스로 발전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이에따라 발생하는 대량의 데이터를 빠르게 로드하여 띄워줄 필요성 실감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각 리스트의 특성에 맞는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paging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방식을 활용해 데이터 중복 등의 문제 해결 가능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5E53A3-F2C6-F445-B954-9B86472D1D5C}"/>
              </a:ext>
            </a:extLst>
          </p:cNvPr>
          <p:cNvSpPr txBox="1"/>
          <p:nvPr/>
        </p:nvSpPr>
        <p:spPr>
          <a:xfrm>
            <a:off x="1318402" y="1580445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 목적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5564E2-1D6F-0147-B456-88D12A974F76}"/>
              </a:ext>
            </a:extLst>
          </p:cNvPr>
          <p:cNvSpPr txBox="1"/>
          <p:nvPr/>
        </p:nvSpPr>
        <p:spPr>
          <a:xfrm>
            <a:off x="1313437" y="4401236"/>
            <a:ext cx="7069564" cy="167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전체 리스트의 개수가 무한히 커질 수 있는 리스트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ex) </a:t>
            </a:r>
            <a:r>
              <a:rPr kumimoji="1"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팔로우 명수에 따라 늘어나는 홈 피드</a:t>
            </a:r>
            <a:r>
              <a:rPr kumimoji="1"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서비스 내 데이터 양에 따라 늘어나는 검색 결과</a:t>
            </a:r>
            <a:endParaRPr kumimoji="1"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크기가 큰 파일의 로드가 필요한 리스트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ex) </a:t>
            </a:r>
            <a:r>
              <a:rPr kumimoji="1"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최대 </a:t>
            </a:r>
            <a:r>
              <a:rPr kumimoji="1"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8</a:t>
            </a:r>
            <a:r>
              <a:rPr kumimoji="1"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장의 사진</a:t>
            </a:r>
            <a:r>
              <a:rPr kumimoji="1"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3000</a:t>
            </a:r>
            <a:r>
              <a:rPr kumimoji="1"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자 이상의 텍스트가 로드될 수 있는 모든 게시글 목록</a:t>
            </a:r>
            <a:endParaRPr kumimoji="1"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B0EE89-D00C-8549-9922-4C43EF9EE60C}"/>
              </a:ext>
            </a:extLst>
          </p:cNvPr>
          <p:cNvSpPr txBox="1"/>
          <p:nvPr/>
        </p:nvSpPr>
        <p:spPr>
          <a:xfrm>
            <a:off x="1313437" y="3936731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 </a:t>
            </a:r>
            <a:r>
              <a:rPr kumimoji="1" lang="ko-Kore-KR" altLang="en-US" sz="24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적용</a:t>
            </a:r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기능 선택 기준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9FAF85C-9FF8-CE49-A40B-E8703119D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12192000" cy="68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1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8117297-4313-C248-9A7D-073F2C315EC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9210F4B-F2D9-674D-B4D1-59343076C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9" y="2634661"/>
            <a:ext cx="1675459" cy="16754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40B8436-AC3D-334A-9BE9-88EEBD3F9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182" y="2749467"/>
            <a:ext cx="1945620" cy="19456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B45561B-C253-0748-88BF-11AD93C2A115}"/>
              </a:ext>
            </a:extLst>
          </p:cNvPr>
          <p:cNvSpPr txBox="1"/>
          <p:nvPr/>
        </p:nvSpPr>
        <p:spPr>
          <a:xfrm>
            <a:off x="2497439" y="6282693"/>
            <a:ext cx="120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UI Thread</a:t>
            </a:r>
            <a:endParaRPr kumimoji="1" lang="ko-Kore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E75A1E-97F0-E644-930F-3BCC99196E0C}"/>
              </a:ext>
            </a:extLst>
          </p:cNvPr>
          <p:cNvSpPr txBox="1"/>
          <p:nvPr/>
        </p:nvSpPr>
        <p:spPr>
          <a:xfrm>
            <a:off x="8357274" y="6282693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Background Thread</a:t>
            </a:r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3AA1A47-8FFF-8840-988D-C6B5F650F26B}"/>
              </a:ext>
            </a:extLst>
          </p:cNvPr>
          <p:cNvSpPr/>
          <p:nvPr/>
        </p:nvSpPr>
        <p:spPr>
          <a:xfrm>
            <a:off x="3124014" y="2948989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1017B1-33E2-0043-A403-7F52F8AAC23E}"/>
              </a:ext>
            </a:extLst>
          </p:cNvPr>
          <p:cNvSpPr txBox="1"/>
          <p:nvPr/>
        </p:nvSpPr>
        <p:spPr>
          <a:xfrm>
            <a:off x="3115336" y="3145803"/>
            <a:ext cx="143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PagedList</a:t>
            </a:r>
          </a:p>
          <a:p>
            <a:pPr algn="ctr"/>
            <a:r>
              <a:rPr kumimoji="1" lang="en-US" altLang="ko-Kore-KR" dirty="0"/>
              <a:t>Adapter</a:t>
            </a:r>
          </a:p>
          <a:p>
            <a:pPr algn="ctr"/>
            <a:r>
              <a:rPr kumimoji="1" lang="en-US" altLang="ko-Kore-KR" dirty="0"/>
              <a:t>(N items)</a:t>
            </a:r>
            <a:endParaRPr kumimoji="1" lang="ko-Kore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01E905-F9B9-F747-8889-55A00B2AC1A0}"/>
              </a:ext>
            </a:extLst>
          </p:cNvPr>
          <p:cNvSpPr/>
          <p:nvPr/>
        </p:nvSpPr>
        <p:spPr>
          <a:xfrm>
            <a:off x="5389418" y="2948991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F55880-66A9-FE4D-B5EC-ECC0B46D9C4A}"/>
              </a:ext>
            </a:extLst>
          </p:cNvPr>
          <p:cNvSpPr txBox="1"/>
          <p:nvPr/>
        </p:nvSpPr>
        <p:spPr>
          <a:xfrm>
            <a:off x="5571438" y="3284304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PagedList</a:t>
            </a:r>
          </a:p>
          <a:p>
            <a:pPr algn="ctr"/>
            <a:r>
              <a:rPr kumimoji="1" lang="en-US" altLang="ko-Kore-KR" dirty="0"/>
              <a:t>(N items)</a:t>
            </a:r>
            <a:endParaRPr kumimoji="1" lang="ko-Kore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1C4EF6-8029-F443-B147-51A1EF1978AD}"/>
              </a:ext>
            </a:extLst>
          </p:cNvPr>
          <p:cNvSpPr/>
          <p:nvPr/>
        </p:nvSpPr>
        <p:spPr>
          <a:xfrm>
            <a:off x="7642064" y="2948991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B16C35-EC26-884D-8387-70E63FD4F8AC}"/>
              </a:ext>
            </a:extLst>
          </p:cNvPr>
          <p:cNvSpPr txBox="1"/>
          <p:nvPr/>
        </p:nvSpPr>
        <p:spPr>
          <a:xfrm>
            <a:off x="7727294" y="3378050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DataSource</a:t>
            </a:r>
            <a:endParaRPr kumimoji="1" lang="ko-Kore-KR" altLang="en-US" dirty="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E804C18-0B9B-8941-B359-B835E39756ED}"/>
              </a:ext>
            </a:extLst>
          </p:cNvPr>
          <p:cNvCxnSpPr>
            <a:cxnSpLocks/>
          </p:cNvCxnSpPr>
          <p:nvPr/>
        </p:nvCxnSpPr>
        <p:spPr>
          <a:xfrm>
            <a:off x="2542722" y="3607468"/>
            <a:ext cx="581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8FEE2BC0-EDB9-F54C-BEEB-03D58533D7AB}"/>
              </a:ext>
            </a:extLst>
          </p:cNvPr>
          <p:cNvCxnSpPr>
            <a:cxnSpLocks/>
          </p:cNvCxnSpPr>
          <p:nvPr/>
        </p:nvCxnSpPr>
        <p:spPr>
          <a:xfrm>
            <a:off x="4537178" y="3614946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450EF79B-991D-7D43-9C51-97892415C72D}"/>
              </a:ext>
            </a:extLst>
          </p:cNvPr>
          <p:cNvCxnSpPr>
            <a:cxnSpLocks/>
          </p:cNvCxnSpPr>
          <p:nvPr/>
        </p:nvCxnSpPr>
        <p:spPr>
          <a:xfrm>
            <a:off x="6802582" y="3607466"/>
            <a:ext cx="852240" cy="2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818AFC0E-2B38-E743-81B8-0C18CED5F927}"/>
              </a:ext>
            </a:extLst>
          </p:cNvPr>
          <p:cNvCxnSpPr>
            <a:cxnSpLocks/>
          </p:cNvCxnSpPr>
          <p:nvPr/>
        </p:nvCxnSpPr>
        <p:spPr>
          <a:xfrm>
            <a:off x="9066475" y="3607464"/>
            <a:ext cx="852240" cy="2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D4DED85-AD2A-A14B-83F6-90EFD5C1DBF1}"/>
              </a:ext>
            </a:extLst>
          </p:cNvPr>
          <p:cNvSpPr/>
          <p:nvPr/>
        </p:nvSpPr>
        <p:spPr>
          <a:xfrm>
            <a:off x="463204" y="2036804"/>
            <a:ext cx="2025607" cy="47685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User Scroll</a:t>
            </a:r>
            <a:endParaRPr kumimoji="1" lang="ko-Kore-KR" altLang="en-US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727B9B2A-C4F5-0D42-8B88-711CC91CC363}"/>
              </a:ext>
            </a:extLst>
          </p:cNvPr>
          <p:cNvCxnSpPr>
            <a:cxnSpLocks/>
          </p:cNvCxnSpPr>
          <p:nvPr/>
        </p:nvCxnSpPr>
        <p:spPr>
          <a:xfrm>
            <a:off x="6802582" y="3607466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C17F80-AE67-4141-AEE0-1152776A59EA}"/>
              </a:ext>
            </a:extLst>
          </p:cNvPr>
          <p:cNvSpPr/>
          <p:nvPr/>
        </p:nvSpPr>
        <p:spPr>
          <a:xfrm>
            <a:off x="6289157" y="2066046"/>
            <a:ext cx="1888319" cy="476859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Request new list</a:t>
            </a:r>
            <a:endParaRPr kumimoji="1" lang="ko-Kore-KR" altLang="en-US"/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0967C00A-C3B4-444D-AF04-7D59F603D3D6}"/>
              </a:ext>
            </a:extLst>
          </p:cNvPr>
          <p:cNvCxnSpPr>
            <a:cxnSpLocks/>
          </p:cNvCxnSpPr>
          <p:nvPr/>
        </p:nvCxnSpPr>
        <p:spPr>
          <a:xfrm>
            <a:off x="7228701" y="2489123"/>
            <a:ext cx="0" cy="1125823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3F2BB016-5751-6349-84A6-CB1D78145CD1}"/>
              </a:ext>
            </a:extLst>
          </p:cNvPr>
          <p:cNvSpPr/>
          <p:nvPr/>
        </p:nvSpPr>
        <p:spPr>
          <a:xfrm>
            <a:off x="7149678" y="3534695"/>
            <a:ext cx="161548" cy="145538"/>
          </a:xfrm>
          <a:prstGeom prst="ellipse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B456C3D-ADA4-6246-9077-131C1CD04AC1}"/>
              </a:ext>
            </a:extLst>
          </p:cNvPr>
          <p:cNvCxnSpPr>
            <a:cxnSpLocks/>
          </p:cNvCxnSpPr>
          <p:nvPr/>
        </p:nvCxnSpPr>
        <p:spPr>
          <a:xfrm>
            <a:off x="9066475" y="3607464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4E474AB-D040-2642-970A-C428B45EE38E}"/>
              </a:ext>
            </a:extLst>
          </p:cNvPr>
          <p:cNvSpPr/>
          <p:nvPr/>
        </p:nvSpPr>
        <p:spPr>
          <a:xfrm>
            <a:off x="8177476" y="4753061"/>
            <a:ext cx="2630238" cy="1048619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Load new page</a:t>
            </a:r>
          </a:p>
          <a:p>
            <a:pPr algn="ctr"/>
            <a:r>
              <a:rPr kumimoji="1" lang="en-US" altLang="ko-Kore-KR" dirty="0"/>
              <a:t>From </a:t>
            </a:r>
          </a:p>
          <a:p>
            <a:pPr algn="ctr"/>
            <a:r>
              <a:rPr kumimoji="1" lang="en-US" altLang="ko-Kore-KR" dirty="0"/>
              <a:t>Remote/Local DataSource</a:t>
            </a:r>
            <a:endParaRPr kumimoji="1" lang="ko-Kore-KR" alt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BA5B645D-AAAE-9E4B-80B1-2859BD025487}"/>
              </a:ext>
            </a:extLst>
          </p:cNvPr>
          <p:cNvCxnSpPr>
            <a:cxnSpLocks/>
          </p:cNvCxnSpPr>
          <p:nvPr/>
        </p:nvCxnSpPr>
        <p:spPr>
          <a:xfrm>
            <a:off x="9501483" y="3669731"/>
            <a:ext cx="0" cy="1125823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E6CE8360-CB56-7A41-A015-C2FA9B2A73F2}"/>
              </a:ext>
            </a:extLst>
          </p:cNvPr>
          <p:cNvSpPr/>
          <p:nvPr/>
        </p:nvSpPr>
        <p:spPr>
          <a:xfrm>
            <a:off x="9416192" y="3552329"/>
            <a:ext cx="161548" cy="145538"/>
          </a:xfrm>
          <a:prstGeom prst="ellipse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24AB1FAF-253D-A54C-BEBF-F4770AA97935}"/>
              </a:ext>
            </a:extLst>
          </p:cNvPr>
          <p:cNvCxnSpPr>
            <a:cxnSpLocks/>
          </p:cNvCxnSpPr>
          <p:nvPr/>
        </p:nvCxnSpPr>
        <p:spPr>
          <a:xfrm>
            <a:off x="2542722" y="3607468"/>
            <a:ext cx="581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4AB935-390A-DC4C-92BB-F1764B282736}"/>
              </a:ext>
            </a:extLst>
          </p:cNvPr>
          <p:cNvSpPr/>
          <p:nvPr/>
        </p:nvSpPr>
        <p:spPr>
          <a:xfrm>
            <a:off x="1518249" y="4695087"/>
            <a:ext cx="2630238" cy="73476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Update View</a:t>
            </a:r>
            <a:br>
              <a:rPr kumimoji="1" lang="en-US" altLang="ko-Kore-KR" dirty="0"/>
            </a:br>
            <a:r>
              <a:rPr kumimoji="1" lang="en-US" altLang="ko-Kore-KR" dirty="0"/>
              <a:t>with DiffUtil</a:t>
            </a:r>
            <a:endParaRPr kumimoji="1" lang="ko-Kore-KR" altLang="en-US" dirty="0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8C315D7D-A0E7-E240-A372-4ECEB0644483}"/>
              </a:ext>
            </a:extLst>
          </p:cNvPr>
          <p:cNvCxnSpPr>
            <a:cxnSpLocks/>
          </p:cNvCxnSpPr>
          <p:nvPr/>
        </p:nvCxnSpPr>
        <p:spPr>
          <a:xfrm>
            <a:off x="2788909" y="3600878"/>
            <a:ext cx="0" cy="1125823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8207BFD2-503D-C34C-8276-CDF3CF54D8CA}"/>
              </a:ext>
            </a:extLst>
          </p:cNvPr>
          <p:cNvSpPr/>
          <p:nvPr/>
        </p:nvSpPr>
        <p:spPr>
          <a:xfrm>
            <a:off x="2719536" y="3532183"/>
            <a:ext cx="161548" cy="145538"/>
          </a:xfrm>
          <a:prstGeom prst="ellipse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A32CF2-1326-474F-A4C2-74EB88EBD07A}"/>
              </a:ext>
            </a:extLst>
          </p:cNvPr>
          <p:cNvSpPr txBox="1"/>
          <p:nvPr/>
        </p:nvSpPr>
        <p:spPr>
          <a:xfrm>
            <a:off x="5030046" y="912527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Paging 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흐름 설계</a:t>
            </a:r>
            <a:endParaRPr kumimoji="1" lang="ko-Kore-KR" altLang="en-US" sz="240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A501B3-FC27-5140-96AB-B46197184B3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034B60-E8AA-FA44-9276-64BBC6C1F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"/>
            <a:ext cx="12192000" cy="68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5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117297-4313-C248-9A7D-073F2C315EC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F98BF26-8ED4-3D45-88F8-ED1C0638C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9" y="2634661"/>
            <a:ext cx="1675459" cy="167545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A33E374-A04E-564C-A1AF-0C7724D7E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182" y="2749467"/>
            <a:ext cx="1945620" cy="1945620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81DF7497-EB48-154B-B6DE-3A299A482406}"/>
              </a:ext>
            </a:extLst>
          </p:cNvPr>
          <p:cNvSpPr/>
          <p:nvPr/>
        </p:nvSpPr>
        <p:spPr>
          <a:xfrm>
            <a:off x="3124014" y="2948989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85095F-9ABD-3642-BAF5-B98D6BBBD584}"/>
              </a:ext>
            </a:extLst>
          </p:cNvPr>
          <p:cNvSpPr txBox="1"/>
          <p:nvPr/>
        </p:nvSpPr>
        <p:spPr>
          <a:xfrm>
            <a:off x="3115336" y="3145803"/>
            <a:ext cx="143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PagedList</a:t>
            </a:r>
          </a:p>
          <a:p>
            <a:pPr algn="ctr"/>
            <a:r>
              <a:rPr kumimoji="1" lang="en-US" altLang="ko-Kore-KR" dirty="0"/>
              <a:t>Adapter</a:t>
            </a:r>
          </a:p>
          <a:p>
            <a:pPr algn="ctr"/>
            <a:r>
              <a:rPr kumimoji="1" lang="en-US" altLang="ko-Kore-KR" dirty="0"/>
              <a:t>(N items)</a:t>
            </a:r>
            <a:endParaRPr kumimoji="1" lang="ko-Kore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BF1A0C9-D564-4F4B-A50E-A85794D2FEC9}"/>
              </a:ext>
            </a:extLst>
          </p:cNvPr>
          <p:cNvSpPr/>
          <p:nvPr/>
        </p:nvSpPr>
        <p:spPr>
          <a:xfrm>
            <a:off x="5389418" y="2948991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4DDB6B-9F3E-DB46-982C-03EBCC59E14E}"/>
              </a:ext>
            </a:extLst>
          </p:cNvPr>
          <p:cNvSpPr txBox="1"/>
          <p:nvPr/>
        </p:nvSpPr>
        <p:spPr>
          <a:xfrm>
            <a:off x="5571438" y="3284304"/>
            <a:ext cx="106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PagedList</a:t>
            </a:r>
          </a:p>
          <a:p>
            <a:pPr algn="ctr"/>
            <a:r>
              <a:rPr kumimoji="1" lang="en-US" altLang="ko-Kore-KR" dirty="0"/>
              <a:t>(N items)</a:t>
            </a:r>
            <a:endParaRPr kumimoji="1" lang="ko-Kore-KR" altLang="en-US" dirty="0"/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E2ED066-3339-BC4E-AB51-01A23A9233BE}"/>
              </a:ext>
            </a:extLst>
          </p:cNvPr>
          <p:cNvCxnSpPr>
            <a:cxnSpLocks/>
          </p:cNvCxnSpPr>
          <p:nvPr/>
        </p:nvCxnSpPr>
        <p:spPr>
          <a:xfrm>
            <a:off x="4537178" y="3614946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9CE554-C3D3-FE4A-9859-A4049D02F7BC}"/>
              </a:ext>
            </a:extLst>
          </p:cNvPr>
          <p:cNvCxnSpPr>
            <a:cxnSpLocks/>
          </p:cNvCxnSpPr>
          <p:nvPr/>
        </p:nvCxnSpPr>
        <p:spPr>
          <a:xfrm>
            <a:off x="6802582" y="3607466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CF5B288A-A97E-C043-83F4-D878A753C91F}"/>
              </a:ext>
            </a:extLst>
          </p:cNvPr>
          <p:cNvCxnSpPr>
            <a:cxnSpLocks/>
          </p:cNvCxnSpPr>
          <p:nvPr/>
        </p:nvCxnSpPr>
        <p:spPr>
          <a:xfrm>
            <a:off x="9066475" y="3607464"/>
            <a:ext cx="85224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75DE7BF-D0F1-3B48-8976-AE6D4FAB5825}"/>
              </a:ext>
            </a:extLst>
          </p:cNvPr>
          <p:cNvCxnSpPr>
            <a:cxnSpLocks/>
          </p:cNvCxnSpPr>
          <p:nvPr/>
        </p:nvCxnSpPr>
        <p:spPr>
          <a:xfrm>
            <a:off x="2542722" y="3607468"/>
            <a:ext cx="581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DE7080-A64F-704A-BD6A-8BB91349DE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68E18-58CA-4E4B-85D6-630E7BD1B20B}"/>
              </a:ext>
            </a:extLst>
          </p:cNvPr>
          <p:cNvSpPr/>
          <p:nvPr/>
        </p:nvSpPr>
        <p:spPr>
          <a:xfrm>
            <a:off x="7642064" y="2948991"/>
            <a:ext cx="1413164" cy="13169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2357080-E8EF-0645-AD98-34B420F94A58}"/>
              </a:ext>
            </a:extLst>
          </p:cNvPr>
          <p:cNvSpPr txBox="1"/>
          <p:nvPr/>
        </p:nvSpPr>
        <p:spPr>
          <a:xfrm>
            <a:off x="7727294" y="3378050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DataSource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AA501B3-FC27-5140-96AB-B46197184B3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B1FF64E0-F0CE-874D-84B6-85D8462EBB6E}"/>
              </a:ext>
            </a:extLst>
          </p:cNvPr>
          <p:cNvCxnSpPr>
            <a:cxnSpLocks/>
          </p:cNvCxnSpPr>
          <p:nvPr/>
        </p:nvCxnSpPr>
        <p:spPr>
          <a:xfrm flipH="1">
            <a:off x="6901297" y="3614946"/>
            <a:ext cx="702608" cy="0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106F4EAB-A172-FC4D-9C1E-D37D7328F902}"/>
              </a:ext>
            </a:extLst>
          </p:cNvPr>
          <p:cNvSpPr/>
          <p:nvPr/>
        </p:nvSpPr>
        <p:spPr>
          <a:xfrm>
            <a:off x="7509465" y="3524391"/>
            <a:ext cx="161548" cy="145538"/>
          </a:xfrm>
          <a:prstGeom prst="ellipse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7C9AF631-3B6C-C34B-8ABF-1AC669A996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41" y="2611048"/>
            <a:ext cx="837135" cy="83713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587C09-2EA7-1849-9EE4-A6106936E120}"/>
              </a:ext>
            </a:extLst>
          </p:cNvPr>
          <p:cNvSpPr/>
          <p:nvPr/>
        </p:nvSpPr>
        <p:spPr>
          <a:xfrm>
            <a:off x="2843388" y="2361215"/>
            <a:ext cx="4100969" cy="2370543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 sz="2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5B8D4F-C068-754A-B41A-D9D995807BFD}"/>
              </a:ext>
            </a:extLst>
          </p:cNvPr>
          <p:cNvSpPr txBox="1"/>
          <p:nvPr/>
        </p:nvSpPr>
        <p:spPr>
          <a:xfrm>
            <a:off x="3252862" y="2608100"/>
            <a:ext cx="32382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solidFill>
                  <a:schemeClr val="bg1"/>
                </a:solidFill>
              </a:rPr>
              <a:t>PageKeyesDataSource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solidFill>
                  <a:schemeClr val="bg1"/>
                </a:solidFill>
              </a:rPr>
              <a:t>ItemKeyedDataSource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solidFill>
                  <a:schemeClr val="bg1"/>
                </a:solidFill>
              </a:rPr>
              <a:t>PositionalDataSource</a:t>
            </a:r>
            <a:endParaRPr kumimoji="1" lang="ko-Kore-KR" altLang="en-US" sz="2400" dirty="0">
              <a:solidFill>
                <a:schemeClr val="bg1"/>
              </a:solidFill>
            </a:endParaRPr>
          </a:p>
          <a:p>
            <a:endParaRPr kumimoji="1" lang="ko-Kore-KR" altLang="en-US" sz="24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22DEC6C-1F69-F547-B01C-BF40327A7D57}"/>
              </a:ext>
            </a:extLst>
          </p:cNvPr>
          <p:cNvSpPr txBox="1"/>
          <p:nvPr/>
        </p:nvSpPr>
        <p:spPr>
          <a:xfrm>
            <a:off x="2833368" y="4891039"/>
            <a:ext cx="4015843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기능에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따라 적합한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DataSource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구현하여 활용할 수 있도록 고민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D4969B-0FE4-3148-BE29-C6EB6A6D7E81}"/>
              </a:ext>
            </a:extLst>
          </p:cNvPr>
          <p:cNvSpPr txBox="1"/>
          <p:nvPr/>
        </p:nvSpPr>
        <p:spPr>
          <a:xfrm>
            <a:off x="2971245" y="1408606"/>
            <a:ext cx="3855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Paging Library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제공하는</a:t>
            </a:r>
            <a:b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세 가지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DataSource</a:t>
            </a:r>
            <a:endParaRPr kumimoji="1" lang="ko-Kore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C91D5602-1704-5D48-ACEC-522AE422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53182" y="5710989"/>
            <a:ext cx="2427351" cy="1147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D483E6-3BE6-6141-9FDC-F727CDC9B4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39384"/>
            <a:ext cx="12211118" cy="68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180622" y="509232"/>
            <a:ext cx="69121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목차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endParaRPr kumimoji="1" lang="ko-Kore-KR" altLang="en-US" sz="4800" b="1" spc="-300" dirty="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94AD36-1CB0-F944-963D-0E37CE0E8813}"/>
              </a:ext>
            </a:extLst>
          </p:cNvPr>
          <p:cNvSpPr txBox="1"/>
          <p:nvPr/>
        </p:nvSpPr>
        <p:spPr>
          <a:xfrm>
            <a:off x="4440125" y="1408893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UI/UX</a:t>
            </a:r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설계 및 구현</a:t>
            </a:r>
            <a:endParaRPr kumimoji="1" lang="ko-Kore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D396B-B2BD-1D46-8308-1952C547D310}"/>
              </a:ext>
            </a:extLst>
          </p:cNvPr>
          <p:cNvSpPr txBox="1"/>
          <p:nvPr/>
        </p:nvSpPr>
        <p:spPr>
          <a:xfrm>
            <a:off x="4440125" y="2516202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프로젝트</a:t>
            </a:r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구조</a:t>
            </a:r>
            <a:endParaRPr kumimoji="1" lang="ko-Kore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836560-562C-864E-B9F1-E5302210DC45}"/>
              </a:ext>
            </a:extLst>
          </p:cNvPr>
          <p:cNvSpPr txBox="1"/>
          <p:nvPr/>
        </p:nvSpPr>
        <p:spPr>
          <a:xfrm>
            <a:off x="4440125" y="1945072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기술</a:t>
            </a:r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스택</a:t>
            </a:r>
            <a:endParaRPr kumimoji="1" lang="ko-Kore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E4220-715D-D846-ADB0-FBE2F996A751}"/>
              </a:ext>
            </a:extLst>
          </p:cNvPr>
          <p:cNvSpPr txBox="1"/>
          <p:nvPr/>
        </p:nvSpPr>
        <p:spPr>
          <a:xfrm>
            <a:off x="3732413" y="1324255"/>
            <a:ext cx="6655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1</a:t>
            </a:r>
            <a:endParaRPr kumimoji="1" lang="ko-Kore-KR" altLang="en-US" sz="3500" b="1" spc="-300" dirty="0">
              <a:solidFill>
                <a:srgbClr val="569ED9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A162A3-C39E-F64B-99D0-A2B410ABFAE7}"/>
              </a:ext>
            </a:extLst>
          </p:cNvPr>
          <p:cNvSpPr txBox="1"/>
          <p:nvPr/>
        </p:nvSpPr>
        <p:spPr>
          <a:xfrm>
            <a:off x="4440125" y="305599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C93DE6-1C7F-CF4C-AFF8-E0D785D245C1}"/>
              </a:ext>
            </a:extLst>
          </p:cNvPr>
          <p:cNvSpPr txBox="1"/>
          <p:nvPr/>
        </p:nvSpPr>
        <p:spPr>
          <a:xfrm>
            <a:off x="4440125" y="3623511"/>
            <a:ext cx="4164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 &amp; SharedPreferences</a:t>
            </a:r>
            <a:endParaRPr kumimoji="1" lang="ko-Kore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D1B485-1FF3-8043-BE9B-F08DDCE7ABDF}"/>
              </a:ext>
            </a:extLst>
          </p:cNvPr>
          <p:cNvSpPr txBox="1"/>
          <p:nvPr/>
        </p:nvSpPr>
        <p:spPr>
          <a:xfrm>
            <a:off x="4440125" y="4159690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RxJava</a:t>
            </a:r>
            <a:endParaRPr kumimoji="1" lang="ko-Kore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3B5D75-642E-B043-AD93-624DB8105621}"/>
              </a:ext>
            </a:extLst>
          </p:cNvPr>
          <p:cNvSpPr txBox="1"/>
          <p:nvPr/>
        </p:nvSpPr>
        <p:spPr>
          <a:xfrm>
            <a:off x="4440125" y="4713145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Socket.io</a:t>
            </a:r>
            <a:endParaRPr kumimoji="1" lang="ko-Kore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A947FD-EEE5-B54B-ACCB-3C3B781E7F5C}"/>
              </a:ext>
            </a:extLst>
          </p:cNvPr>
          <p:cNvSpPr txBox="1"/>
          <p:nvPr/>
        </p:nvSpPr>
        <p:spPr>
          <a:xfrm>
            <a:off x="4440125" y="524932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개인 회고</a:t>
            </a:r>
            <a:endParaRPr kumimoji="1" lang="ko-Kore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1127F-AEA4-2D43-8D3F-C10EF264187C}"/>
              </a:ext>
            </a:extLst>
          </p:cNvPr>
          <p:cNvSpPr txBox="1"/>
          <p:nvPr/>
        </p:nvSpPr>
        <p:spPr>
          <a:xfrm>
            <a:off x="3730174" y="1864050"/>
            <a:ext cx="6655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2</a:t>
            </a:r>
            <a:endParaRPr kumimoji="1" lang="ko-Kore-KR" altLang="en-US" sz="3500" b="1" spc="-300" dirty="0">
              <a:solidFill>
                <a:srgbClr val="569ED9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8B0171-BFD3-0447-A3B6-EFCE1F28F8B1}"/>
              </a:ext>
            </a:extLst>
          </p:cNvPr>
          <p:cNvSpPr txBox="1"/>
          <p:nvPr/>
        </p:nvSpPr>
        <p:spPr>
          <a:xfrm>
            <a:off x="3730174" y="2431564"/>
            <a:ext cx="6655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3</a:t>
            </a:r>
            <a:endParaRPr kumimoji="1" lang="ko-Kore-KR" altLang="en-US" sz="3500" b="1" spc="-300" dirty="0">
              <a:solidFill>
                <a:srgbClr val="569ED9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76E17-1CCC-3D49-89DE-4DA38E49BFE7}"/>
              </a:ext>
            </a:extLst>
          </p:cNvPr>
          <p:cNvSpPr txBox="1"/>
          <p:nvPr/>
        </p:nvSpPr>
        <p:spPr>
          <a:xfrm>
            <a:off x="3730174" y="2971359"/>
            <a:ext cx="6655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3500" b="1" spc="-300" dirty="0">
              <a:solidFill>
                <a:srgbClr val="569ED9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D9229D-4D73-1F47-8E90-3EAC46D23516}"/>
              </a:ext>
            </a:extLst>
          </p:cNvPr>
          <p:cNvSpPr txBox="1"/>
          <p:nvPr/>
        </p:nvSpPr>
        <p:spPr>
          <a:xfrm>
            <a:off x="3730173" y="3535639"/>
            <a:ext cx="6655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5</a:t>
            </a:r>
            <a:endParaRPr kumimoji="1" lang="ko-Kore-KR" altLang="en-US" sz="3500" b="1" spc="-300" dirty="0">
              <a:solidFill>
                <a:srgbClr val="569ED9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A2F7DD-0F6E-7442-B3EF-FBE3BC504810}"/>
              </a:ext>
            </a:extLst>
          </p:cNvPr>
          <p:cNvSpPr txBox="1"/>
          <p:nvPr/>
        </p:nvSpPr>
        <p:spPr>
          <a:xfrm>
            <a:off x="3730588" y="4076033"/>
            <a:ext cx="6655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6</a:t>
            </a:r>
            <a:endParaRPr kumimoji="1" lang="ko-Kore-KR" altLang="en-US" sz="3500" b="1" spc="-300" dirty="0">
              <a:solidFill>
                <a:srgbClr val="569ED9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BD3FD8-BFBA-F04E-BB06-8F44151139A4}"/>
              </a:ext>
            </a:extLst>
          </p:cNvPr>
          <p:cNvSpPr txBox="1"/>
          <p:nvPr/>
        </p:nvSpPr>
        <p:spPr>
          <a:xfrm>
            <a:off x="3730173" y="4634416"/>
            <a:ext cx="6655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7</a:t>
            </a:r>
            <a:endParaRPr kumimoji="1" lang="ko-Kore-KR" altLang="en-US" sz="3500" b="1" spc="-300" dirty="0">
              <a:solidFill>
                <a:srgbClr val="569ED9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27FEB2-FF0E-FD48-8401-160678E59432}"/>
              </a:ext>
            </a:extLst>
          </p:cNvPr>
          <p:cNvSpPr txBox="1"/>
          <p:nvPr/>
        </p:nvSpPr>
        <p:spPr>
          <a:xfrm>
            <a:off x="3729758" y="5174810"/>
            <a:ext cx="6655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3500" b="1" spc="-300" dirty="0">
                <a:solidFill>
                  <a:srgbClr val="569ED9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8</a:t>
            </a:r>
            <a:endParaRPr kumimoji="1" lang="ko-Kore-KR" altLang="en-US" sz="3500" b="1" spc="-300" dirty="0">
              <a:solidFill>
                <a:srgbClr val="569ED9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121CA5B1-A001-B745-AEF2-C602D9320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669"/>
            <a:ext cx="12192000" cy="68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4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AA501B3-FC27-5140-96AB-B46197184B3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F57652-8E49-AB4F-AA28-8F637655C704}"/>
              </a:ext>
            </a:extLst>
          </p:cNvPr>
          <p:cNvSpPr txBox="1"/>
          <p:nvPr/>
        </p:nvSpPr>
        <p:spPr>
          <a:xfrm>
            <a:off x="2125997" y="1256699"/>
            <a:ext cx="37994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PagedKeyedDataSource</a:t>
            </a:r>
            <a:endParaRPr kumimoji="1" lang="ko-Kore-KR" altLang="en-US" sz="25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59F86-4340-4E4C-8E7B-3504BE82D2E6}"/>
              </a:ext>
            </a:extLst>
          </p:cNvPr>
          <p:cNvSpPr txBox="1"/>
          <p:nvPr/>
        </p:nvSpPr>
        <p:spPr>
          <a:xfrm>
            <a:off x="2125997" y="1770896"/>
            <a:ext cx="5804794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홈 피드</a:t>
            </a:r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사진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링크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장문의 텍스트가 포함된 피드 로딩</a:t>
            </a:r>
            <a:endParaRPr kumimoji="1"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추천 피드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현재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피드에서 추후 기능 확장 가능</a:t>
            </a:r>
            <a:endParaRPr kumimoji="1"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검색 결과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서비스 규모가 커질수록 대량의 데이터 로드</a:t>
            </a:r>
            <a:endParaRPr kumimoji="1"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팔로우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팔로잉 목록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사용자가 늘어남에 따라 사이즈 증가 </a:t>
            </a:r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E71A812-4B41-8F47-B084-90DB72F01930}"/>
              </a:ext>
            </a:extLst>
          </p:cNvPr>
          <p:cNvCxnSpPr>
            <a:cxnSpLocks/>
          </p:cNvCxnSpPr>
          <p:nvPr/>
        </p:nvCxnSpPr>
        <p:spPr>
          <a:xfrm flipH="1">
            <a:off x="9990984" y="3956917"/>
            <a:ext cx="2206682" cy="0"/>
          </a:xfrm>
          <a:prstGeom prst="line">
            <a:avLst/>
          </a:prstGeom>
          <a:ln w="38100">
            <a:solidFill>
              <a:srgbClr val="F57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2316EDFD-FD1D-1747-ACEA-B2AD809DD223}"/>
              </a:ext>
            </a:extLst>
          </p:cNvPr>
          <p:cNvSpPr/>
          <p:nvPr/>
        </p:nvSpPr>
        <p:spPr>
          <a:xfrm>
            <a:off x="9826995" y="3877976"/>
            <a:ext cx="167453" cy="156220"/>
          </a:xfrm>
          <a:prstGeom prst="ellipse">
            <a:avLst/>
          </a:prstGeom>
          <a:solidFill>
            <a:srgbClr val="F57653"/>
          </a:solidFill>
          <a:ln>
            <a:solidFill>
              <a:srgbClr val="F57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6B25AC-12B8-8044-B3A0-0CE41A320D30}"/>
              </a:ext>
            </a:extLst>
          </p:cNvPr>
          <p:cNvSpPr txBox="1"/>
          <p:nvPr/>
        </p:nvSpPr>
        <p:spPr>
          <a:xfrm>
            <a:off x="6096000" y="3711375"/>
            <a:ext cx="35429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ItemKeyedDataSource</a:t>
            </a:r>
            <a:endParaRPr kumimoji="1" lang="ko-Kore-KR" altLang="en-US" sz="25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7220BB-1D59-ED4B-BC3F-0BB3BCABF8F0}"/>
              </a:ext>
            </a:extLst>
          </p:cNvPr>
          <p:cNvSpPr txBox="1"/>
          <p:nvPr/>
        </p:nvSpPr>
        <p:spPr>
          <a:xfrm>
            <a:off x="5608874" y="4296637"/>
            <a:ext cx="5461752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프로필 게시글 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item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key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기반으로 데이터 중복 제거</a:t>
            </a:r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712369-FE5E-2145-A2A8-59FFEF75C09C}"/>
              </a:ext>
            </a:extLst>
          </p:cNvPr>
          <p:cNvSpPr txBox="1"/>
          <p:nvPr/>
        </p:nvSpPr>
        <p:spPr>
          <a:xfrm>
            <a:off x="2125997" y="4934772"/>
            <a:ext cx="34147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PositionalDataSource</a:t>
            </a:r>
            <a:endParaRPr kumimoji="1" lang="ko-Kore-KR" altLang="en-US" sz="25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C546FF-503A-C741-8F6F-583B9E17A1B8}"/>
              </a:ext>
            </a:extLst>
          </p:cNvPr>
          <p:cNvSpPr txBox="1"/>
          <p:nvPr/>
        </p:nvSpPr>
        <p:spPr>
          <a:xfrm>
            <a:off x="2125997" y="5457992"/>
            <a:ext cx="596028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북마크 게시글 </a:t>
            </a: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로컬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가져오는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Countable List</a:t>
            </a:r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19563748-0051-DF4E-A199-815EC5B5CC3B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0" y="5183533"/>
            <a:ext cx="1585070" cy="10140"/>
          </a:xfrm>
          <a:prstGeom prst="line">
            <a:avLst/>
          </a:prstGeom>
          <a:ln w="38100">
            <a:solidFill>
              <a:srgbClr val="FFD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BD86CADD-463D-3447-B76F-DA625A389DFD}"/>
              </a:ext>
            </a:extLst>
          </p:cNvPr>
          <p:cNvSpPr/>
          <p:nvPr/>
        </p:nvSpPr>
        <p:spPr>
          <a:xfrm>
            <a:off x="1585070" y="5115563"/>
            <a:ext cx="167453" cy="156220"/>
          </a:xfrm>
          <a:prstGeom prst="ellipse">
            <a:avLst/>
          </a:prstGeom>
          <a:solidFill>
            <a:srgbClr val="FFD548"/>
          </a:solidFill>
          <a:ln>
            <a:solidFill>
              <a:srgbClr val="FFD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F6DB371-AD39-2741-82F7-0BB33E2DEC86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-16384" y="1495226"/>
            <a:ext cx="1685180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8BF06CAC-768F-B746-948F-EFF4B15884A2}"/>
              </a:ext>
            </a:extLst>
          </p:cNvPr>
          <p:cNvSpPr/>
          <p:nvPr/>
        </p:nvSpPr>
        <p:spPr>
          <a:xfrm>
            <a:off x="1668796" y="1417116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EC5601-0DF7-DC43-8AA0-B20BBC4EF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" y="-1"/>
            <a:ext cx="12191115" cy="68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2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AA501B3-FC27-5140-96AB-B46197184B3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A5472E1-0436-4C4D-B4E8-75765A0F14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978"/>
          <a:stretch/>
        </p:blipFill>
        <p:spPr>
          <a:xfrm>
            <a:off x="3436319" y="2033375"/>
            <a:ext cx="1839564" cy="3367750"/>
          </a:xfrm>
          <a:prstGeom prst="rect">
            <a:avLst/>
          </a:prstGeom>
        </p:spPr>
      </p:pic>
      <p:pic>
        <p:nvPicPr>
          <p:cNvPr id="20" name="그림 19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7F83CE8E-0A91-FC48-BD8A-63747E461B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" b="5500"/>
          <a:stretch/>
        </p:blipFill>
        <p:spPr>
          <a:xfrm>
            <a:off x="5988111" y="2045777"/>
            <a:ext cx="1838151" cy="336774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1EA69A4-A064-014E-96E4-279C94874A75}"/>
              </a:ext>
            </a:extLst>
          </p:cNvPr>
          <p:cNvCxnSpPr>
            <a:cxnSpLocks/>
          </p:cNvCxnSpPr>
          <p:nvPr/>
        </p:nvCxnSpPr>
        <p:spPr>
          <a:xfrm>
            <a:off x="2776597" y="3607560"/>
            <a:ext cx="50154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0806BA5C-A600-4A4C-9F59-D176925A97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5330"/>
          <a:stretch/>
        </p:blipFill>
        <p:spPr>
          <a:xfrm>
            <a:off x="763713" y="2033375"/>
            <a:ext cx="1852137" cy="33677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A267D5-202C-C447-94C8-87A050BD8FC7}"/>
              </a:ext>
            </a:extLst>
          </p:cNvPr>
          <p:cNvSpPr/>
          <p:nvPr/>
        </p:nvSpPr>
        <p:spPr>
          <a:xfrm>
            <a:off x="763011" y="5737180"/>
            <a:ext cx="1852138" cy="524743"/>
          </a:xfrm>
          <a:prstGeom prst="rect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PageList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스크롤</a:t>
            </a:r>
            <a:endParaRPr kumimoji="1" lang="ko-Kore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D9ECCDFB-39DF-2645-94FF-81FD1B3F17E2}"/>
              </a:ext>
            </a:extLst>
          </p:cNvPr>
          <p:cNvCxnSpPr>
            <a:cxnSpLocks/>
          </p:cNvCxnSpPr>
          <p:nvPr/>
        </p:nvCxnSpPr>
        <p:spPr>
          <a:xfrm>
            <a:off x="1695594" y="5486286"/>
            <a:ext cx="0" cy="288323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690221CC-04F7-8848-B82C-1CBAF6D5027C}"/>
              </a:ext>
            </a:extLst>
          </p:cNvPr>
          <p:cNvSpPr/>
          <p:nvPr/>
        </p:nvSpPr>
        <p:spPr>
          <a:xfrm>
            <a:off x="1614820" y="5340748"/>
            <a:ext cx="158648" cy="145538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83FFE09-3B99-CD47-A366-071247678A51}"/>
              </a:ext>
            </a:extLst>
          </p:cNvPr>
          <p:cNvSpPr/>
          <p:nvPr/>
        </p:nvSpPr>
        <p:spPr>
          <a:xfrm>
            <a:off x="3436319" y="5721810"/>
            <a:ext cx="1852139" cy="524743"/>
          </a:xfrm>
          <a:prstGeom prst="rect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게시글 상세</a:t>
            </a:r>
            <a:endParaRPr kumimoji="1" lang="ko-Kore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C03A2EE-1920-F44D-A55F-FF4397856489}"/>
              </a:ext>
            </a:extLst>
          </p:cNvPr>
          <p:cNvCxnSpPr>
            <a:cxnSpLocks/>
          </p:cNvCxnSpPr>
          <p:nvPr/>
        </p:nvCxnSpPr>
        <p:spPr>
          <a:xfrm>
            <a:off x="4379315" y="5465866"/>
            <a:ext cx="0" cy="288323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6FD0F152-2A14-9440-A510-442F6C58EB31}"/>
              </a:ext>
            </a:extLst>
          </p:cNvPr>
          <p:cNvSpPr/>
          <p:nvPr/>
        </p:nvSpPr>
        <p:spPr>
          <a:xfrm>
            <a:off x="4298541" y="5320328"/>
            <a:ext cx="158648" cy="145538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82E7C9-31D3-4444-8F48-528787D9DDF0}"/>
              </a:ext>
            </a:extLst>
          </p:cNvPr>
          <p:cNvSpPr/>
          <p:nvPr/>
        </p:nvSpPr>
        <p:spPr>
          <a:xfrm>
            <a:off x="8188970" y="2411602"/>
            <a:ext cx="3342717" cy="253745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List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가 포함된 뷰가</a:t>
            </a:r>
            <a:b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</a:b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resume</a:t>
            </a:r>
          </a:p>
          <a:p>
            <a:pPr algn="ctr"/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b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</a:b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기존 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scroll position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을</a:t>
            </a:r>
            <a:b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</a:b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복원하지 않고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새로운 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PageList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로드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후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최상단으로 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scroll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이동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B6A4A07E-B197-F947-B2D5-0A0B5ECCF3CA}"/>
              </a:ext>
            </a:extLst>
          </p:cNvPr>
          <p:cNvCxnSpPr>
            <a:cxnSpLocks/>
          </p:cNvCxnSpPr>
          <p:nvPr/>
        </p:nvCxnSpPr>
        <p:spPr>
          <a:xfrm flipH="1">
            <a:off x="7826262" y="3607560"/>
            <a:ext cx="362708" cy="0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70E64940-E0C7-5F4C-97F7-F46F532DB247}"/>
              </a:ext>
            </a:extLst>
          </p:cNvPr>
          <p:cNvSpPr/>
          <p:nvPr/>
        </p:nvSpPr>
        <p:spPr>
          <a:xfrm>
            <a:off x="7745488" y="3534791"/>
            <a:ext cx="161548" cy="145538"/>
          </a:xfrm>
          <a:prstGeom prst="ellipse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3B92FB-55B4-6746-93E9-189278DF4252}"/>
              </a:ext>
            </a:extLst>
          </p:cNvPr>
          <p:cNvSpPr txBox="1"/>
          <p:nvPr/>
        </p:nvSpPr>
        <p:spPr>
          <a:xfrm>
            <a:off x="1695594" y="1276519"/>
            <a:ext cx="617027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Paging</a:t>
            </a:r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개선 사항 첫번째 </a:t>
            </a:r>
            <a:r>
              <a:rPr kumimoji="1" lang="en-US" altLang="ko-KR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상태를 기억하지 않는다 </a:t>
            </a:r>
            <a:endParaRPr kumimoji="1" lang="ko-Kore-KR" altLang="en-US" sz="23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B5CB4C-F5C3-5C47-A39C-5C39340163E2}"/>
              </a:ext>
            </a:extLst>
          </p:cNvPr>
          <p:cNvCxnSpPr>
            <a:cxnSpLocks/>
          </p:cNvCxnSpPr>
          <p:nvPr/>
        </p:nvCxnSpPr>
        <p:spPr>
          <a:xfrm>
            <a:off x="5360618" y="3607560"/>
            <a:ext cx="50154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 descr="풀볼, 스포츠이(가) 표시된 사진&#10;&#10;자동 생성된 설명">
            <a:extLst>
              <a:ext uri="{FF2B5EF4-FFF2-40B4-BE49-F238E27FC236}">
                <a16:creationId xmlns:a16="http://schemas.microsoft.com/office/drawing/2014/main" id="{C24C71FB-0638-6743-9982-A79FBE47D0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683"/>
          <a:stretch/>
        </p:blipFill>
        <p:spPr>
          <a:xfrm>
            <a:off x="7730589" y="1225461"/>
            <a:ext cx="554054" cy="548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CA8C9D84-0CA8-F14F-AA1F-1AF90667FEBA}"/>
              </a:ext>
            </a:extLst>
          </p:cNvPr>
          <p:cNvCxnSpPr>
            <a:cxnSpLocks/>
          </p:cNvCxnSpPr>
          <p:nvPr/>
        </p:nvCxnSpPr>
        <p:spPr>
          <a:xfrm flipH="1">
            <a:off x="-31098" y="1456308"/>
            <a:ext cx="1550986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1960A6B8-53D6-E949-812A-248082D7FB0A}"/>
              </a:ext>
            </a:extLst>
          </p:cNvPr>
          <p:cNvSpPr/>
          <p:nvPr/>
        </p:nvSpPr>
        <p:spPr>
          <a:xfrm>
            <a:off x="1461215" y="1378198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아래쪽 화살표[D] 59">
            <a:extLst>
              <a:ext uri="{FF2B5EF4-FFF2-40B4-BE49-F238E27FC236}">
                <a16:creationId xmlns:a16="http://schemas.microsoft.com/office/drawing/2014/main" id="{527AE344-0C19-5247-BAC3-9C576E82CAFA}"/>
              </a:ext>
            </a:extLst>
          </p:cNvPr>
          <p:cNvSpPr/>
          <p:nvPr/>
        </p:nvSpPr>
        <p:spPr>
          <a:xfrm>
            <a:off x="9811045" y="3267509"/>
            <a:ext cx="98566" cy="32298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58B951-4260-0043-8838-1730D6A2E5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-13855"/>
            <a:ext cx="12192000" cy="6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6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AA501B3-FC27-5140-96AB-B46197184B3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6D4431-A0BA-4640-B68E-6D6BCBE0EEBA}"/>
              </a:ext>
            </a:extLst>
          </p:cNvPr>
          <p:cNvSpPr txBox="1"/>
          <p:nvPr/>
        </p:nvSpPr>
        <p:spPr>
          <a:xfrm>
            <a:off x="1714500" y="2198587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onSaveInstanceState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overrid</a:t>
            </a:r>
            <a:r>
              <a:rPr kumimoji="1" lang="ko-KR" altLang="en-US" dirty="0"/>
              <a:t>하여 상태 저장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2F4B59-44FE-9F4F-9CD9-842AC64E6D9A}"/>
              </a:ext>
            </a:extLst>
          </p:cNvPr>
          <p:cNvSpPr txBox="1"/>
          <p:nvPr/>
        </p:nvSpPr>
        <p:spPr>
          <a:xfrm>
            <a:off x="1714500" y="3931327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savedInstanceState</a:t>
            </a:r>
            <a:r>
              <a:rPr kumimoji="1" lang="ko-Kore-KR" altLang="en-US" dirty="0"/>
              <a:t>에서 </a:t>
            </a:r>
            <a:r>
              <a:rPr kumimoji="1" lang="en-US" altLang="ko-Kore-KR" dirty="0"/>
              <a:t>U</a:t>
            </a:r>
            <a:r>
              <a:rPr kumimoji="1" lang="en-US" altLang="ko-KR" dirty="0"/>
              <a:t>I </a:t>
            </a:r>
            <a:r>
              <a:rPr kumimoji="1" lang="ko-KR" altLang="en-US" dirty="0"/>
              <a:t>복원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D2D78-973A-2340-81C8-B1B06546B208}"/>
              </a:ext>
            </a:extLst>
          </p:cNvPr>
          <p:cNvSpPr txBox="1"/>
          <p:nvPr/>
        </p:nvSpPr>
        <p:spPr>
          <a:xfrm>
            <a:off x="1714500" y="1254547"/>
            <a:ext cx="753924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해결 방안 </a:t>
            </a:r>
            <a:r>
              <a:rPr kumimoji="1" lang="en-US" altLang="ko-KR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savedInstanceState </a:t>
            </a:r>
            <a:r>
              <a:rPr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사용하여 활동 </a:t>
            </a:r>
            <a:r>
              <a:rPr lang="en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 </a:t>
            </a:r>
            <a:r>
              <a:rPr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상태 복원</a:t>
            </a:r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7FB13ACA-E783-1743-A251-C95E20CCA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2667217"/>
            <a:ext cx="8712200" cy="1104900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48485B59-E6C3-5344-9140-909F4827D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399957"/>
            <a:ext cx="8737600" cy="110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8F8F4263-7835-8A46-8D3D-0D6E640E11DE}"/>
              </a:ext>
            </a:extLst>
          </p:cNvPr>
          <p:cNvCxnSpPr>
            <a:cxnSpLocks/>
          </p:cNvCxnSpPr>
          <p:nvPr/>
        </p:nvCxnSpPr>
        <p:spPr>
          <a:xfrm flipH="1">
            <a:off x="-31098" y="1456308"/>
            <a:ext cx="1550986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6F113F0C-11C2-7547-AC9B-C623BA335D83}"/>
              </a:ext>
            </a:extLst>
          </p:cNvPr>
          <p:cNvSpPr/>
          <p:nvPr/>
        </p:nvSpPr>
        <p:spPr>
          <a:xfrm>
            <a:off x="1461215" y="1378198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E18832-9E27-9D4F-B4CE-93C5B4B8C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"/>
            <a:ext cx="12192000" cy="68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AA501B3-FC27-5140-96AB-B46197184B3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3B92FB-55B4-6746-93E9-189278DF4252}"/>
              </a:ext>
            </a:extLst>
          </p:cNvPr>
          <p:cNvSpPr txBox="1"/>
          <p:nvPr/>
        </p:nvSpPr>
        <p:spPr>
          <a:xfrm>
            <a:off x="1752163" y="1217781"/>
            <a:ext cx="695094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Paging</a:t>
            </a:r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개선 사항 두번째 </a:t>
            </a:r>
            <a:r>
              <a:rPr kumimoji="1" lang="en-US" altLang="ko-KR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Empty View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를 처리하고 싶다</a:t>
            </a:r>
            <a:endParaRPr kumimoji="1" lang="ko-Kore-KR" altLang="en-US" sz="23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51" name="그림 50" descr="풀볼, 스포츠이(가) 표시된 사진&#10;&#10;자동 생성된 설명">
            <a:extLst>
              <a:ext uri="{FF2B5EF4-FFF2-40B4-BE49-F238E27FC236}">
                <a16:creationId xmlns:a16="http://schemas.microsoft.com/office/drawing/2014/main" id="{C24C71FB-0638-6743-9982-A79FBE47D0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83"/>
          <a:stretch/>
        </p:blipFill>
        <p:spPr>
          <a:xfrm>
            <a:off x="8667972" y="1160072"/>
            <a:ext cx="554054" cy="548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B66B0-B760-404F-B3CE-6D286A817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213" y="1901382"/>
            <a:ext cx="2145330" cy="45290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FDFEB5-151F-0949-A264-D04C96701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267" y="1855551"/>
            <a:ext cx="2145330" cy="452903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997958-4F9E-CD47-8FE1-DD735A124B37}"/>
              </a:ext>
            </a:extLst>
          </p:cNvPr>
          <p:cNvSpPr/>
          <p:nvPr/>
        </p:nvSpPr>
        <p:spPr>
          <a:xfrm>
            <a:off x="8803891" y="3091553"/>
            <a:ext cx="2665896" cy="1726769"/>
          </a:xfrm>
          <a:prstGeom prst="rect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Initial load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되는 </a:t>
            </a:r>
            <a:b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</a:b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data size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를 확인하여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Empty View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를 처리해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UX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개선</a:t>
            </a:r>
            <a:endParaRPr kumimoji="1" lang="ko-Kore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0ECCD62-03F8-BB4D-9DAD-185BA12F9474}"/>
              </a:ext>
            </a:extLst>
          </p:cNvPr>
          <p:cNvCxnSpPr>
            <a:cxnSpLocks/>
          </p:cNvCxnSpPr>
          <p:nvPr/>
        </p:nvCxnSpPr>
        <p:spPr>
          <a:xfrm flipH="1">
            <a:off x="8497993" y="4002618"/>
            <a:ext cx="339958" cy="0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FAB6F07-4A10-B84F-8B35-80098B15FC09}"/>
              </a:ext>
            </a:extLst>
          </p:cNvPr>
          <p:cNvSpPr/>
          <p:nvPr/>
        </p:nvSpPr>
        <p:spPr>
          <a:xfrm>
            <a:off x="8339273" y="3929849"/>
            <a:ext cx="158648" cy="145538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61D8EF-121A-CE4E-8F70-70A44534D1D5}"/>
              </a:ext>
            </a:extLst>
          </p:cNvPr>
          <p:cNvSpPr/>
          <p:nvPr/>
        </p:nvSpPr>
        <p:spPr>
          <a:xfrm>
            <a:off x="3276384" y="3313090"/>
            <a:ext cx="2724791" cy="1444275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띄워줄 데이터가 없는 경우</a:t>
            </a:r>
            <a:b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</a:b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텅 빈 화면 로드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3F9DE03F-EA70-604A-93FD-15580AA34D5D}"/>
              </a:ext>
            </a:extLst>
          </p:cNvPr>
          <p:cNvCxnSpPr>
            <a:cxnSpLocks/>
          </p:cNvCxnSpPr>
          <p:nvPr/>
        </p:nvCxnSpPr>
        <p:spPr>
          <a:xfrm flipH="1">
            <a:off x="2970415" y="4047297"/>
            <a:ext cx="362708" cy="0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843826D-6DE7-B443-808D-9D24DCEA9FF6}"/>
              </a:ext>
            </a:extLst>
          </p:cNvPr>
          <p:cNvSpPr/>
          <p:nvPr/>
        </p:nvSpPr>
        <p:spPr>
          <a:xfrm>
            <a:off x="2808867" y="3974528"/>
            <a:ext cx="161548" cy="145538"/>
          </a:xfrm>
          <a:prstGeom prst="ellipse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3CE609BC-0F99-1246-A9B9-48C6A80B9DFB}"/>
              </a:ext>
            </a:extLst>
          </p:cNvPr>
          <p:cNvCxnSpPr>
            <a:cxnSpLocks/>
          </p:cNvCxnSpPr>
          <p:nvPr/>
        </p:nvCxnSpPr>
        <p:spPr>
          <a:xfrm flipH="1">
            <a:off x="-31098" y="1456308"/>
            <a:ext cx="1550986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4780E93-57BC-2148-A8CC-46B11BEBAF97}"/>
              </a:ext>
            </a:extLst>
          </p:cNvPr>
          <p:cNvSpPr/>
          <p:nvPr/>
        </p:nvSpPr>
        <p:spPr>
          <a:xfrm>
            <a:off x="1461215" y="1378198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24A383-F5A7-1A43-84E4-E480FA63A4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4288"/>
            <a:ext cx="12192000" cy="68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3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AA501B3-FC27-5140-96AB-B46197184B3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2F4B59-44FE-9F4F-9CD9-842AC64E6D9A}"/>
              </a:ext>
            </a:extLst>
          </p:cNvPr>
          <p:cNvSpPr txBox="1"/>
          <p:nvPr/>
        </p:nvSpPr>
        <p:spPr>
          <a:xfrm>
            <a:off x="1781705" y="2163153"/>
            <a:ext cx="6729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dataSources</a:t>
            </a:r>
            <a:r>
              <a:rPr kumimoji="1" lang="ko-KR" altLang="en-US" dirty="0"/>
              <a:t>는 </a:t>
            </a:r>
            <a:r>
              <a:rPr kumimoji="1" lang="en-US" altLang="ko-Kore-KR" dirty="0"/>
              <a:t>Pagination </a:t>
            </a:r>
            <a:r>
              <a:rPr kumimoji="1" lang="ko-KR" altLang="en-US" dirty="0"/>
              <a:t>상태를 가지는 </a:t>
            </a:r>
            <a:r>
              <a:rPr kumimoji="1" lang="en-US" altLang="ko-KR" dirty="0"/>
              <a:t>LiveData</a:t>
            </a:r>
            <a:r>
              <a:rPr kumimoji="1" lang="ko-KR" altLang="en-US" dirty="0"/>
              <a:t> 생성자로 가짐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결과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를 확인 후 상태 업데이트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D2D78-973A-2340-81C8-B1B06546B208}"/>
              </a:ext>
            </a:extLst>
          </p:cNvPr>
          <p:cNvSpPr txBox="1"/>
          <p:nvPr/>
        </p:nvSpPr>
        <p:spPr>
          <a:xfrm>
            <a:off x="1781705" y="1193657"/>
            <a:ext cx="85860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해결 방안 </a:t>
            </a:r>
            <a:r>
              <a:rPr kumimoji="1" lang="en-US" altLang="ko-KR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pagination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상태를 가지는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LiveData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를 생성하여</a:t>
            </a:r>
            <a:b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</a:b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	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datasource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에서 업데이트되는 상황을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view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에서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observe </a:t>
            </a:r>
            <a:endParaRPr lang="ko-KR" altLang="en-US" sz="23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1860E7-8FCB-354B-992E-0EBFBF0F75DE}"/>
              </a:ext>
            </a:extLst>
          </p:cNvPr>
          <p:cNvCxnSpPr>
            <a:cxnSpLocks/>
          </p:cNvCxnSpPr>
          <p:nvPr/>
        </p:nvCxnSpPr>
        <p:spPr>
          <a:xfrm flipH="1">
            <a:off x="-31098" y="1456308"/>
            <a:ext cx="1550986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2C391392-8A13-0546-87BB-8729CE6DDDB1}"/>
              </a:ext>
            </a:extLst>
          </p:cNvPr>
          <p:cNvSpPr/>
          <p:nvPr/>
        </p:nvSpPr>
        <p:spPr>
          <a:xfrm>
            <a:off x="1461215" y="1378198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5B71252-BB51-A64D-99F1-BD1DBF38C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596" y="2830851"/>
            <a:ext cx="8054041" cy="35202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14AA81-4E0C-C846-AD9B-30EB64D85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10" y="3005047"/>
            <a:ext cx="434935" cy="4349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E60E51-A253-8C46-8C74-ADA25D49F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04" y="4882203"/>
            <a:ext cx="434935" cy="4349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73F546-552E-5448-977D-6E248BF4C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094"/>
            <a:ext cx="12192000" cy="68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0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AA501B3-FC27-5140-96AB-B46197184B3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2F4B59-44FE-9F4F-9CD9-842AC64E6D9A}"/>
              </a:ext>
            </a:extLst>
          </p:cNvPr>
          <p:cNvSpPr txBox="1"/>
          <p:nvPr/>
        </p:nvSpPr>
        <p:spPr>
          <a:xfrm>
            <a:off x="1781705" y="2163153"/>
            <a:ext cx="637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dataSourceFactory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liveData</a:t>
            </a:r>
            <a:r>
              <a:rPr kumimoji="1" lang="ko-KR" altLang="en-US" dirty="0"/>
              <a:t> 객체를 가지고 </a:t>
            </a:r>
            <a:r>
              <a:rPr kumimoji="1" lang="en-US" altLang="ko-KR" dirty="0"/>
              <a:t>dataSource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</a:t>
            </a:r>
            <a:r>
              <a:rPr kumimoji="1" lang="en-US" altLang="ko-KR" dirty="0"/>
              <a:t>LiveData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해주는 함수를 가짐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D2D78-973A-2340-81C8-B1B06546B208}"/>
              </a:ext>
            </a:extLst>
          </p:cNvPr>
          <p:cNvSpPr txBox="1"/>
          <p:nvPr/>
        </p:nvSpPr>
        <p:spPr>
          <a:xfrm>
            <a:off x="1781705" y="1193657"/>
            <a:ext cx="85860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해결 방안 </a:t>
            </a:r>
            <a:r>
              <a:rPr kumimoji="1" lang="en-US" altLang="ko-KR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pagination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상태를 가지는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LiveData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를 생성하여</a:t>
            </a:r>
            <a:b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</a:b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	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datasource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에서 업데이트되는 상황을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view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에서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observe </a:t>
            </a:r>
            <a:endParaRPr lang="ko-KR" altLang="en-US" sz="23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C391392-8A13-0546-87BB-8729CE6DDDB1}"/>
              </a:ext>
            </a:extLst>
          </p:cNvPr>
          <p:cNvSpPr/>
          <p:nvPr/>
        </p:nvSpPr>
        <p:spPr>
          <a:xfrm>
            <a:off x="1461215" y="1378198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C14AA81-4E0C-C846-AD9B-30EB64D856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37" y="3672063"/>
            <a:ext cx="434935" cy="4349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47D47B-D846-B549-B24E-0A1FBE57C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481" y="2856455"/>
            <a:ext cx="8068912" cy="35739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E60E51-A253-8C46-8C74-ADA25D49F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24" y="3989610"/>
            <a:ext cx="434935" cy="4349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F8DC76-3246-F64D-AD31-5112941F1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11" y="5642260"/>
            <a:ext cx="434935" cy="43493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6442AD4-BA91-734A-8B5B-9FE992FF52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6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AA501B3-FC27-5140-96AB-B46197184B31}"/>
              </a:ext>
            </a:extLst>
          </p:cNvPr>
          <p:cNvSpPr txBox="1"/>
          <p:nvPr/>
        </p:nvSpPr>
        <p:spPr>
          <a:xfrm>
            <a:off x="1213280" y="427587"/>
            <a:ext cx="11368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Paging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2F4B59-44FE-9F4F-9CD9-842AC64E6D9A}"/>
              </a:ext>
            </a:extLst>
          </p:cNvPr>
          <p:cNvSpPr txBox="1"/>
          <p:nvPr/>
        </p:nvSpPr>
        <p:spPr>
          <a:xfrm>
            <a:off x="1781705" y="2215128"/>
            <a:ext cx="6497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View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dataSource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LiveData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observe</a:t>
            </a:r>
            <a:r>
              <a:rPr kumimoji="1" lang="ko-KR" altLang="en-US" dirty="0"/>
              <a:t>하고 있다가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원하는 상황에 따라 </a:t>
            </a:r>
            <a:r>
              <a:rPr kumimoji="1" lang="en-US" altLang="ko-KR" dirty="0"/>
              <a:t>Empty view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List view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visibility</a:t>
            </a:r>
            <a:r>
              <a:rPr kumimoji="1" lang="ko-KR" altLang="en-US" dirty="0"/>
              <a:t> 처리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D2D78-973A-2340-81C8-B1B06546B208}"/>
              </a:ext>
            </a:extLst>
          </p:cNvPr>
          <p:cNvSpPr txBox="1"/>
          <p:nvPr/>
        </p:nvSpPr>
        <p:spPr>
          <a:xfrm>
            <a:off x="1781705" y="1193657"/>
            <a:ext cx="85860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해결 방안 </a:t>
            </a:r>
            <a:r>
              <a:rPr kumimoji="1" lang="en-US" altLang="ko-KR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23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pagination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상태를 가지는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LiveData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를 생성하여</a:t>
            </a:r>
            <a:b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</a:b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	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datasource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에서 업데이트되는 상황을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view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에서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observe </a:t>
            </a:r>
            <a:endParaRPr lang="ko-KR" altLang="en-US" sz="23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4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1860E7-8FCB-354B-992E-0EBFBF0F75DE}"/>
              </a:ext>
            </a:extLst>
          </p:cNvPr>
          <p:cNvCxnSpPr>
            <a:cxnSpLocks/>
          </p:cNvCxnSpPr>
          <p:nvPr/>
        </p:nvCxnSpPr>
        <p:spPr>
          <a:xfrm flipH="1">
            <a:off x="-31098" y="1456308"/>
            <a:ext cx="1550986" cy="0"/>
          </a:xfrm>
          <a:prstGeom prst="line">
            <a:avLst/>
          </a:prstGeom>
          <a:ln w="38100">
            <a:solidFill>
              <a:srgbClr val="BE8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2C391392-8A13-0546-87BB-8729CE6DDDB1}"/>
              </a:ext>
            </a:extLst>
          </p:cNvPr>
          <p:cNvSpPr/>
          <p:nvPr/>
        </p:nvSpPr>
        <p:spPr>
          <a:xfrm>
            <a:off x="1461215" y="1378198"/>
            <a:ext cx="167453" cy="156220"/>
          </a:xfrm>
          <a:prstGeom prst="ellipse">
            <a:avLst/>
          </a:prstGeom>
          <a:solidFill>
            <a:srgbClr val="BE87CA"/>
          </a:solidFill>
          <a:ln>
            <a:solidFill>
              <a:srgbClr val="BE8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110550-652A-E248-AF27-0A25B5A72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705" y="2971943"/>
            <a:ext cx="8407400" cy="2692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E60E51-A253-8C46-8C74-ADA25D49F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939" y="3923317"/>
            <a:ext cx="434935" cy="4349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6760594-C559-EA4A-B65C-18907DF1F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098" y="0"/>
            <a:ext cx="12223098" cy="68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96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213280" y="474081"/>
            <a:ext cx="3998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 &amp; SharedPreferences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05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25564E2-1D6F-0147-B456-88D12A974F76}"/>
              </a:ext>
            </a:extLst>
          </p:cNvPr>
          <p:cNvSpPr txBox="1"/>
          <p:nvPr/>
        </p:nvSpPr>
        <p:spPr>
          <a:xfrm>
            <a:off x="1343635" y="4280873"/>
            <a:ext cx="8901796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SharedPreferences :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빈번하게 사용되어 가까운 곳에서 빠르게 접근 해야하는 요소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Room : Table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단위로 관리 가능한 정형화된 정보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	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  같은 형식을 여러 개 저장해 리스트 형태로 관리해야 하는 요소</a:t>
            </a:r>
            <a:endParaRPr kumimoji="1"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B0EE89-D00C-8549-9922-4C43EF9EE60C}"/>
              </a:ext>
            </a:extLst>
          </p:cNvPr>
          <p:cNvSpPr txBox="1"/>
          <p:nvPr/>
        </p:nvSpPr>
        <p:spPr>
          <a:xfrm>
            <a:off x="1343635" y="3816368"/>
            <a:ext cx="420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Local Data </a:t>
            </a:r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저장 정보</a:t>
            </a:r>
            <a:r>
              <a:rPr kumimoji="1"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선택 기준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F2D09-ADE3-F84B-8BC3-16A2332FC0FA}"/>
              </a:ext>
            </a:extLst>
          </p:cNvPr>
          <p:cNvSpPr txBox="1"/>
          <p:nvPr/>
        </p:nvSpPr>
        <p:spPr>
          <a:xfrm>
            <a:off x="1343635" y="1876179"/>
            <a:ext cx="9587881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통신에 빈번하게 사용되는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Key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되는 요소를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Local Data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저장하여 활용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앱 내 여러 뷰에서 공통적으로 띄워줘야 하는 정보를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Local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관리하여 불필요한 통신 제거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네트워크가 연결되지 않은 상태에서도 최소한의 정보를 띄워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UX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개선</a:t>
            </a:r>
            <a:endParaRPr kumimoji="1" lang="ko-Kore-KR" altLang="en-US" sz="200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DCEDD2-F844-D647-99AA-1245C814B278}"/>
              </a:ext>
            </a:extLst>
          </p:cNvPr>
          <p:cNvSpPr txBox="1"/>
          <p:nvPr/>
        </p:nvSpPr>
        <p:spPr>
          <a:xfrm>
            <a:off x="1343635" y="1414514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 목적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1F31C3-284E-4E4F-81CF-8D96F2BC8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028" y="-15151"/>
            <a:ext cx="12192000" cy="687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44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05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5FC4D4DE-5A2B-5C47-B964-A3ADEF230308}"/>
              </a:ext>
            </a:extLst>
          </p:cNvPr>
          <p:cNvSpPr/>
          <p:nvPr/>
        </p:nvSpPr>
        <p:spPr>
          <a:xfrm>
            <a:off x="7846656" y="2178271"/>
            <a:ext cx="2824806" cy="4236053"/>
          </a:xfrm>
          <a:prstGeom prst="frame">
            <a:avLst>
              <a:gd name="adj1" fmla="val 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7990E-56EA-5344-ABF3-8A0EA1AF0433}"/>
              </a:ext>
            </a:extLst>
          </p:cNvPr>
          <p:cNvSpPr txBox="1"/>
          <p:nvPr/>
        </p:nvSpPr>
        <p:spPr>
          <a:xfrm>
            <a:off x="8028727" y="2320081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BookMarkPost</a:t>
            </a:r>
            <a:endParaRPr kumimoji="1" lang="ko-Kore-KR" altLang="en-US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62F8EA8-066B-D149-8D8B-7EA4B63149DF}"/>
              </a:ext>
            </a:extLst>
          </p:cNvPr>
          <p:cNvCxnSpPr>
            <a:cxnSpLocks/>
          </p:cNvCxnSpPr>
          <p:nvPr/>
        </p:nvCxnSpPr>
        <p:spPr>
          <a:xfrm>
            <a:off x="7846656" y="2783264"/>
            <a:ext cx="282480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9C6FF6-4A20-DC4F-82F6-270DEDE44FDD}"/>
              </a:ext>
            </a:extLst>
          </p:cNvPr>
          <p:cNvSpPr txBox="1"/>
          <p:nvPr/>
        </p:nvSpPr>
        <p:spPr>
          <a:xfrm>
            <a:off x="8016704" y="2959344"/>
            <a:ext cx="16369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postId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userId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nickname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userImage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content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images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link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code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hashtag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likeCount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commentCount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createDt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C7AA78D8-608C-6345-8560-15C4C45C3EBC}"/>
              </a:ext>
            </a:extLst>
          </p:cNvPr>
          <p:cNvSpPr/>
          <p:nvPr/>
        </p:nvSpPr>
        <p:spPr>
          <a:xfrm>
            <a:off x="5225314" y="4986698"/>
            <a:ext cx="2465268" cy="1427629"/>
          </a:xfrm>
          <a:prstGeom prst="frame">
            <a:avLst>
              <a:gd name="adj1" fmla="val 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A4224-9A20-6D48-ACE3-E9E4BD0BD446}"/>
              </a:ext>
            </a:extLst>
          </p:cNvPr>
          <p:cNvSpPr txBox="1"/>
          <p:nvPr/>
        </p:nvSpPr>
        <p:spPr>
          <a:xfrm>
            <a:off x="5407385" y="5128506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RecentKeyword</a:t>
            </a:r>
            <a:endParaRPr kumimoji="1" lang="ko-Kore-KR" altLang="en-US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F20B601-E8B1-F347-AE20-D169A7F509E7}"/>
              </a:ext>
            </a:extLst>
          </p:cNvPr>
          <p:cNvCxnSpPr>
            <a:cxnSpLocks/>
          </p:cNvCxnSpPr>
          <p:nvPr/>
        </p:nvCxnSpPr>
        <p:spPr>
          <a:xfrm>
            <a:off x="5225314" y="5591689"/>
            <a:ext cx="24652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6776FE9-03F3-4643-A45C-2360E11713D7}"/>
              </a:ext>
            </a:extLst>
          </p:cNvPr>
          <p:cNvSpPr txBox="1"/>
          <p:nvPr/>
        </p:nvSpPr>
        <p:spPr>
          <a:xfrm>
            <a:off x="5407385" y="566862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keywordId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keywordName</a:t>
            </a: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AEBB3F7F-0A25-1641-83E3-A8D87AF99133}"/>
              </a:ext>
            </a:extLst>
          </p:cNvPr>
          <p:cNvSpPr/>
          <p:nvPr/>
        </p:nvSpPr>
        <p:spPr>
          <a:xfrm>
            <a:off x="5194318" y="2178271"/>
            <a:ext cx="2445890" cy="2302548"/>
          </a:xfrm>
          <a:prstGeom prst="frame">
            <a:avLst>
              <a:gd name="adj1" fmla="val 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90ECD5-9577-B245-B035-FBDE85600620}"/>
              </a:ext>
            </a:extLst>
          </p:cNvPr>
          <p:cNvSpPr txBox="1"/>
          <p:nvPr/>
        </p:nvSpPr>
        <p:spPr>
          <a:xfrm>
            <a:off x="5352600" y="2338341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UserInfo</a:t>
            </a:r>
            <a:endParaRPr kumimoji="1" lang="ko-Kore-KR" altLang="en-US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E550DC80-1758-5A48-BE16-A76A8BC4C5DE}"/>
              </a:ext>
            </a:extLst>
          </p:cNvPr>
          <p:cNvCxnSpPr>
            <a:cxnSpLocks/>
          </p:cNvCxnSpPr>
          <p:nvPr/>
        </p:nvCxnSpPr>
        <p:spPr>
          <a:xfrm>
            <a:off x="5194318" y="2783263"/>
            <a:ext cx="2445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53F2AF-F213-9D4D-84DF-1F8E1964212A}"/>
              </a:ext>
            </a:extLst>
          </p:cNvPr>
          <p:cNvSpPr txBox="1"/>
          <p:nvPr/>
        </p:nvSpPr>
        <p:spPr>
          <a:xfrm>
            <a:off x="5352600" y="2859400"/>
            <a:ext cx="1228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userId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nickname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userImage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description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link</a:t>
            </a:r>
          </a:p>
          <a:p>
            <a:r>
              <a:rPr kumimoji="1" lang="en-US" altLang="ko-Kore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interest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38E8E-6921-0F49-A86E-7AE12704F10A}"/>
              </a:ext>
            </a:extLst>
          </p:cNvPr>
          <p:cNvSpPr txBox="1"/>
          <p:nvPr/>
        </p:nvSpPr>
        <p:spPr>
          <a:xfrm>
            <a:off x="7759422" y="1808940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@Entity : </a:t>
            </a:r>
            <a:r>
              <a:rPr kumimoji="1" lang="ko-Kore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북마크한 게시글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1C03F-2C0C-6943-A94E-F93866FF4360}"/>
              </a:ext>
            </a:extLst>
          </p:cNvPr>
          <p:cNvSpPr txBox="1"/>
          <p:nvPr/>
        </p:nvSpPr>
        <p:spPr>
          <a:xfrm>
            <a:off x="5104618" y="1808939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@Entity : </a:t>
            </a:r>
            <a:r>
              <a:rPr kumimoji="1" lang="ko-Kore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계정 주인 정보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E67D6F-3631-C74F-B496-3AB9CCB2871F}"/>
              </a:ext>
            </a:extLst>
          </p:cNvPr>
          <p:cNvSpPr txBox="1"/>
          <p:nvPr/>
        </p:nvSpPr>
        <p:spPr>
          <a:xfrm>
            <a:off x="5194318" y="4640889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@Entity : </a:t>
            </a:r>
            <a:r>
              <a:rPr kumimoji="1" lang="ko-Kore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최근 검색어</a:t>
            </a: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53186477-F54D-6E48-B301-7308A08E1A87}"/>
              </a:ext>
            </a:extLst>
          </p:cNvPr>
          <p:cNvSpPr/>
          <p:nvPr/>
        </p:nvSpPr>
        <p:spPr>
          <a:xfrm>
            <a:off x="1093168" y="3639486"/>
            <a:ext cx="3637858" cy="1489020"/>
          </a:xfrm>
          <a:prstGeom prst="frame">
            <a:avLst>
              <a:gd name="adj1" fmla="val 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E112DE-7E77-7343-A2CF-10F4DE925DEC}"/>
              </a:ext>
            </a:extLst>
          </p:cNvPr>
          <p:cNvSpPr txBox="1"/>
          <p:nvPr/>
        </p:nvSpPr>
        <p:spPr>
          <a:xfrm>
            <a:off x="1220376" y="3773841"/>
            <a:ext cx="1899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accessToken</a:t>
            </a:r>
          </a:p>
          <a:p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refreshToken</a:t>
            </a:r>
          </a:p>
          <a:p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deviceToken</a:t>
            </a:r>
          </a:p>
          <a:p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44EA0C-EFEE-C248-A4E9-141164C72704}"/>
              </a:ext>
            </a:extLst>
          </p:cNvPr>
          <p:cNvSpPr txBox="1"/>
          <p:nvPr/>
        </p:nvSpPr>
        <p:spPr>
          <a:xfrm>
            <a:off x="984851" y="3024525"/>
            <a:ext cx="400301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SharedPrefereces : 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토큰 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&amp;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사용자 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PK</a:t>
            </a:r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E03C0C-828D-9442-B26F-5D3AB55BC518}"/>
              </a:ext>
            </a:extLst>
          </p:cNvPr>
          <p:cNvSpPr txBox="1"/>
          <p:nvPr/>
        </p:nvSpPr>
        <p:spPr>
          <a:xfrm>
            <a:off x="1685291" y="1873805"/>
            <a:ext cx="288893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Local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 저장되는 정보</a:t>
            </a:r>
            <a:endParaRPr kumimoji="1" lang="ko-Kore-KR" altLang="en-US" sz="23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7348B45-954E-4D4A-B3C0-F13087368CE7}"/>
              </a:ext>
            </a:extLst>
          </p:cNvPr>
          <p:cNvCxnSpPr>
            <a:cxnSpLocks/>
          </p:cNvCxnSpPr>
          <p:nvPr/>
        </p:nvCxnSpPr>
        <p:spPr>
          <a:xfrm flipH="1">
            <a:off x="-22991" y="2087043"/>
            <a:ext cx="1550986" cy="0"/>
          </a:xfrm>
          <a:prstGeom prst="line">
            <a:avLst/>
          </a:prstGeom>
          <a:ln w="38100">
            <a:solidFill>
              <a:srgbClr val="F57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5ED213AB-3870-104A-8010-0C8DA4E7C9A2}"/>
              </a:ext>
            </a:extLst>
          </p:cNvPr>
          <p:cNvSpPr/>
          <p:nvPr/>
        </p:nvSpPr>
        <p:spPr>
          <a:xfrm>
            <a:off x="1469322" y="2008933"/>
            <a:ext cx="167453" cy="156220"/>
          </a:xfrm>
          <a:prstGeom prst="ellipse">
            <a:avLst/>
          </a:prstGeom>
          <a:solidFill>
            <a:srgbClr val="F57653"/>
          </a:solidFill>
          <a:ln>
            <a:solidFill>
              <a:srgbClr val="F57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AA1D6D-7CE0-3F41-A484-674BDD113D84}"/>
              </a:ext>
            </a:extLst>
          </p:cNvPr>
          <p:cNvSpPr txBox="1"/>
          <p:nvPr/>
        </p:nvSpPr>
        <p:spPr>
          <a:xfrm>
            <a:off x="1213280" y="474081"/>
            <a:ext cx="3998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 &amp; SharedPreferences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4F59C-435A-ED42-AFDA-2A0EF462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69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3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05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E03C0C-828D-9442-B26F-5D3AB55BC518}"/>
              </a:ext>
            </a:extLst>
          </p:cNvPr>
          <p:cNvSpPr txBox="1"/>
          <p:nvPr/>
        </p:nvSpPr>
        <p:spPr>
          <a:xfrm>
            <a:off x="1906322" y="1110834"/>
            <a:ext cx="23198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 Data 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접근</a:t>
            </a:r>
            <a:endParaRPr kumimoji="1" lang="ko-Kore-KR" altLang="en-US" sz="23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5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A60FF38-B841-6549-A3E4-1AB0F297C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84" y="2083572"/>
            <a:ext cx="6981631" cy="2211853"/>
          </a:xfr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A4EF04DC-C4AA-8C43-8A79-3C6AD5B89E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6288"/>
          <a:stretch/>
        </p:blipFill>
        <p:spPr>
          <a:xfrm>
            <a:off x="2615565" y="4930095"/>
            <a:ext cx="6981631" cy="13035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CA9636-D268-FA4F-9B19-AB809709F19A}"/>
              </a:ext>
            </a:extLst>
          </p:cNvPr>
          <p:cNvSpPr txBox="1"/>
          <p:nvPr/>
        </p:nvSpPr>
        <p:spPr>
          <a:xfrm>
            <a:off x="2605184" y="1669410"/>
            <a:ext cx="571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Dipendency Injection</a:t>
            </a:r>
            <a:r>
              <a:rPr kumimoji="1" lang="ko-Kore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활용한 </a:t>
            </a: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Database </a:t>
            </a:r>
            <a:r>
              <a:rPr kumimoji="1" lang="ko-Kore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싱글톤 관리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7A8BB8-07D3-BD48-832D-14BA79FA8711}"/>
              </a:ext>
            </a:extLst>
          </p:cNvPr>
          <p:cNvSpPr txBox="1"/>
          <p:nvPr/>
        </p:nvSpPr>
        <p:spPr>
          <a:xfrm>
            <a:off x="2605184" y="4520026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IO thread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</a:t>
            </a: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DAO 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메소드 실행 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F85A0EF-D108-DE45-A6AA-C17FC945264E}"/>
              </a:ext>
            </a:extLst>
          </p:cNvPr>
          <p:cNvCxnSpPr>
            <a:cxnSpLocks/>
          </p:cNvCxnSpPr>
          <p:nvPr/>
        </p:nvCxnSpPr>
        <p:spPr>
          <a:xfrm flipH="1">
            <a:off x="0" y="1323562"/>
            <a:ext cx="1800000" cy="0"/>
          </a:xfrm>
          <a:prstGeom prst="line">
            <a:avLst/>
          </a:prstGeom>
          <a:ln w="38100">
            <a:solidFill>
              <a:srgbClr val="F57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98EBF6E3-32EB-FE47-AC9E-272559359686}"/>
              </a:ext>
            </a:extLst>
          </p:cNvPr>
          <p:cNvSpPr/>
          <p:nvPr/>
        </p:nvSpPr>
        <p:spPr>
          <a:xfrm>
            <a:off x="1716273" y="1249826"/>
            <a:ext cx="167453" cy="156220"/>
          </a:xfrm>
          <a:prstGeom prst="ellipse">
            <a:avLst/>
          </a:prstGeom>
          <a:solidFill>
            <a:srgbClr val="F57653"/>
          </a:solidFill>
          <a:ln>
            <a:solidFill>
              <a:srgbClr val="F57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413851-6F60-7940-9AD0-92F20D2D7A60}"/>
              </a:ext>
            </a:extLst>
          </p:cNvPr>
          <p:cNvSpPr txBox="1"/>
          <p:nvPr/>
        </p:nvSpPr>
        <p:spPr>
          <a:xfrm>
            <a:off x="1213280" y="474081"/>
            <a:ext cx="3998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 &amp; SharedPreferences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0F8510-B7F4-694C-BC23-1B9422586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"/>
            <a:ext cx="12192000" cy="68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7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180622" y="509232"/>
            <a:ext cx="2549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UI/UX </a:t>
            </a:r>
            <a:r>
              <a:rPr kumimoji="1" lang="ko-Kore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설계</a:t>
            </a:r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및 구현</a:t>
            </a:r>
            <a:endParaRPr kumimoji="1" lang="ko-Kore-KR" altLang="en-US" sz="2300" b="1" dirty="0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65986-BF1C-5546-A09D-225ED9AF4AD4}"/>
              </a:ext>
            </a:extLst>
          </p:cNvPr>
          <p:cNvSpPr txBox="1"/>
          <p:nvPr/>
        </p:nvSpPr>
        <p:spPr>
          <a:xfrm>
            <a:off x="845978" y="1996044"/>
            <a:ext cx="3663182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PPT</a:t>
            </a: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스토리 보드 초안 작성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XD</a:t>
            </a: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</a:t>
            </a: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UI/UX </a:t>
            </a: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설계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Zeplin</a:t>
            </a: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 </a:t>
            </a: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UI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개발과 연동 작업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1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94AD36-1CB0-F944-963D-0E37CE0E8813}"/>
              </a:ext>
            </a:extLst>
          </p:cNvPr>
          <p:cNvSpPr txBox="1"/>
          <p:nvPr/>
        </p:nvSpPr>
        <p:spPr>
          <a:xfrm>
            <a:off x="845978" y="153437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 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6CB58-94E2-354F-8DC2-183D1B0CE0F4}"/>
              </a:ext>
            </a:extLst>
          </p:cNvPr>
          <p:cNvSpPr txBox="1"/>
          <p:nvPr/>
        </p:nvSpPr>
        <p:spPr>
          <a:xfrm>
            <a:off x="845978" y="4409155"/>
            <a:ext cx="9345828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SNS</a:t>
            </a: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특성에 맞춰 피드를 쉽게 탐색할 수 있도록</a:t>
            </a: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탭 간의 이동 및 스크롤이 원활한 구조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UI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개발 과정에서 새로운 레이아웃 사용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중첩 레이아웃 구성 등의 도전이 필요한 요소 추가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Main tab -&gt; Fragment -&gt; Activity </a:t>
            </a: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간의 흐름이 자연스럽게 흘러가도록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D396B-B2BD-1D46-8308-1952C547D310}"/>
              </a:ext>
            </a:extLst>
          </p:cNvPr>
          <p:cNvSpPr txBox="1"/>
          <p:nvPr/>
        </p:nvSpPr>
        <p:spPr>
          <a:xfrm>
            <a:off x="845978" y="401324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고려 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A1656-F29C-604F-8841-CC638E9D126C}"/>
              </a:ext>
            </a:extLst>
          </p:cNvPr>
          <p:cNvSpPr txBox="1"/>
          <p:nvPr/>
        </p:nvSpPr>
        <p:spPr>
          <a:xfrm>
            <a:off x="5278838" y="1991142"/>
            <a:ext cx="6452407" cy="189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많은 기능이 정의 됨에 따라 앱 작동의 플로우를 </a:t>
            </a:r>
            <a:b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ore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빠르게 정의하여 개발에만 몰두할 수 있도록 준비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서버 개발자들이 직접 자신이 개발하는 기능의 뷰를 확인하며</a:t>
            </a:r>
            <a:b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</a:t>
            </a:r>
            <a:r>
              <a:rPr kumimoji="1" lang="ko-Kore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효율적으로 설계할 수 있는 협업 방안 제공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836560-562C-864E-B9F1-E5302210DC45}"/>
              </a:ext>
            </a:extLst>
          </p:cNvPr>
          <p:cNvSpPr txBox="1"/>
          <p:nvPr/>
        </p:nvSpPr>
        <p:spPr>
          <a:xfrm>
            <a:off x="5278838" y="1526637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설계 목적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1CFC55C-945A-B64E-A6F5-8A17FDFF8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143" y="1072"/>
            <a:ext cx="12236485" cy="68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05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CA9636-D268-FA4F-9B19-AB809709F19A}"/>
              </a:ext>
            </a:extLst>
          </p:cNvPr>
          <p:cNvSpPr txBox="1"/>
          <p:nvPr/>
        </p:nvSpPr>
        <p:spPr>
          <a:xfrm>
            <a:off x="2605184" y="1669410"/>
            <a:ext cx="6527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빈번하게 쓰이는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profile image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경우 </a:t>
            </a:r>
            <a:b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메인 탭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activity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DAO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실행으로 데이터를 가져와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object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관리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7CE40FF-5F64-2F4D-B3AF-75279595C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175" y="2399354"/>
            <a:ext cx="6843649" cy="396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904FF4-F4D8-5E4F-8F81-657E72EA9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49" y="2809703"/>
            <a:ext cx="434935" cy="4349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38FA30-AE0A-F44D-88E2-5D78CD4762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99" y="4380554"/>
            <a:ext cx="434935" cy="4349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F08624-0954-A740-90B9-B599C88B252E}"/>
              </a:ext>
            </a:extLst>
          </p:cNvPr>
          <p:cNvSpPr txBox="1"/>
          <p:nvPr/>
        </p:nvSpPr>
        <p:spPr>
          <a:xfrm>
            <a:off x="1906322" y="1110834"/>
            <a:ext cx="23198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 Data 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접근</a:t>
            </a:r>
            <a:endParaRPr kumimoji="1" lang="ko-Kore-KR" altLang="en-US" sz="23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464E5822-FACE-734E-B317-AE4587C1BDEF}"/>
              </a:ext>
            </a:extLst>
          </p:cNvPr>
          <p:cNvCxnSpPr>
            <a:cxnSpLocks/>
          </p:cNvCxnSpPr>
          <p:nvPr/>
        </p:nvCxnSpPr>
        <p:spPr>
          <a:xfrm flipH="1">
            <a:off x="0" y="1323562"/>
            <a:ext cx="1800000" cy="0"/>
          </a:xfrm>
          <a:prstGeom prst="line">
            <a:avLst/>
          </a:prstGeom>
          <a:ln w="38100">
            <a:solidFill>
              <a:srgbClr val="F57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92FC3D4-F8DC-CC49-9090-C033E177D4AF}"/>
              </a:ext>
            </a:extLst>
          </p:cNvPr>
          <p:cNvSpPr/>
          <p:nvPr/>
        </p:nvSpPr>
        <p:spPr>
          <a:xfrm>
            <a:off x="1716273" y="1249826"/>
            <a:ext cx="167453" cy="156220"/>
          </a:xfrm>
          <a:prstGeom prst="ellipse">
            <a:avLst/>
          </a:prstGeom>
          <a:solidFill>
            <a:srgbClr val="F57653"/>
          </a:solidFill>
          <a:ln>
            <a:solidFill>
              <a:srgbClr val="F57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83CD88-4C7F-FD4F-976C-B93DED47B945}"/>
              </a:ext>
            </a:extLst>
          </p:cNvPr>
          <p:cNvSpPr txBox="1"/>
          <p:nvPr/>
        </p:nvSpPr>
        <p:spPr>
          <a:xfrm>
            <a:off x="1213280" y="474081"/>
            <a:ext cx="3998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 &amp; SharedPreferences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31B5EB1-A2E9-5143-86A8-415E681F0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"/>
            <a:ext cx="12192000" cy="68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1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05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E03C0C-828D-9442-B26F-5D3AB55BC518}"/>
              </a:ext>
            </a:extLst>
          </p:cNvPr>
          <p:cNvSpPr txBox="1"/>
          <p:nvPr/>
        </p:nvSpPr>
        <p:spPr>
          <a:xfrm>
            <a:off x="1923527" y="1110398"/>
            <a:ext cx="342914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SharedPreferences 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접근</a:t>
            </a:r>
            <a:endParaRPr kumimoji="1" lang="ko-Kore-KR" altLang="en-US" sz="23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8AAE7EA-1A8F-4A46-A31F-842F20B71599}"/>
              </a:ext>
            </a:extLst>
          </p:cNvPr>
          <p:cNvCxnSpPr>
            <a:cxnSpLocks/>
          </p:cNvCxnSpPr>
          <p:nvPr/>
        </p:nvCxnSpPr>
        <p:spPr>
          <a:xfrm flipH="1">
            <a:off x="0" y="1323562"/>
            <a:ext cx="1800000" cy="0"/>
          </a:xfrm>
          <a:prstGeom prst="line">
            <a:avLst/>
          </a:prstGeom>
          <a:ln w="38100">
            <a:solidFill>
              <a:srgbClr val="F57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6693381-FC87-1341-911E-AAC13A6948BB}"/>
              </a:ext>
            </a:extLst>
          </p:cNvPr>
          <p:cNvSpPr/>
          <p:nvPr/>
        </p:nvSpPr>
        <p:spPr>
          <a:xfrm>
            <a:off x="1716273" y="1249826"/>
            <a:ext cx="167453" cy="156220"/>
          </a:xfrm>
          <a:prstGeom prst="ellipse">
            <a:avLst/>
          </a:prstGeom>
          <a:solidFill>
            <a:srgbClr val="F57653"/>
          </a:solidFill>
          <a:ln>
            <a:solidFill>
              <a:srgbClr val="F57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72DE87-5E0C-DD4A-9CCD-54C1A3D6B5A4}"/>
              </a:ext>
            </a:extLst>
          </p:cNvPr>
          <p:cNvSpPr txBox="1"/>
          <p:nvPr/>
        </p:nvSpPr>
        <p:spPr>
          <a:xfrm>
            <a:off x="2339479" y="1590092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Application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레벨에서 전역으로 선언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39CEA1-070B-E040-9F07-596A1B63C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479" y="2002950"/>
            <a:ext cx="7513041" cy="399281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7503302-C035-B54D-9889-EAC732A26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46" y="5218904"/>
            <a:ext cx="434935" cy="4349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93FF95-A462-804E-9F80-D8968C102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96" y="2319002"/>
            <a:ext cx="434935" cy="4349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2AB7C4-22D7-B744-9935-15A7A3B93100}"/>
              </a:ext>
            </a:extLst>
          </p:cNvPr>
          <p:cNvSpPr txBox="1"/>
          <p:nvPr/>
        </p:nvSpPr>
        <p:spPr>
          <a:xfrm>
            <a:off x="1213280" y="474081"/>
            <a:ext cx="3998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 &amp; SharedPreferences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F8F46E3-8B0A-684A-9823-F15BEDD73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9464"/>
            <a:ext cx="12192000" cy="68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69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05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E03C0C-828D-9442-B26F-5D3AB55BC518}"/>
              </a:ext>
            </a:extLst>
          </p:cNvPr>
          <p:cNvSpPr txBox="1"/>
          <p:nvPr/>
        </p:nvSpPr>
        <p:spPr>
          <a:xfrm>
            <a:off x="1923527" y="1110398"/>
            <a:ext cx="342914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SharedPreferences 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접근</a:t>
            </a:r>
            <a:endParaRPr kumimoji="1" lang="ko-Kore-KR" altLang="en-US" sz="23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8AAE7EA-1A8F-4A46-A31F-842F20B71599}"/>
              </a:ext>
            </a:extLst>
          </p:cNvPr>
          <p:cNvCxnSpPr>
            <a:cxnSpLocks/>
          </p:cNvCxnSpPr>
          <p:nvPr/>
        </p:nvCxnSpPr>
        <p:spPr>
          <a:xfrm flipH="1">
            <a:off x="0" y="1323562"/>
            <a:ext cx="1800000" cy="0"/>
          </a:xfrm>
          <a:prstGeom prst="line">
            <a:avLst/>
          </a:prstGeom>
          <a:ln w="38100">
            <a:solidFill>
              <a:srgbClr val="F57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6693381-FC87-1341-911E-AAC13A6948BB}"/>
              </a:ext>
            </a:extLst>
          </p:cNvPr>
          <p:cNvSpPr/>
          <p:nvPr/>
        </p:nvSpPr>
        <p:spPr>
          <a:xfrm>
            <a:off x="1716273" y="1249826"/>
            <a:ext cx="167453" cy="156220"/>
          </a:xfrm>
          <a:prstGeom prst="ellipse">
            <a:avLst/>
          </a:prstGeom>
          <a:solidFill>
            <a:srgbClr val="F57653"/>
          </a:solidFill>
          <a:ln>
            <a:solidFill>
              <a:srgbClr val="F57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72DE87-5E0C-DD4A-9CCD-54C1A3D6B5A4}"/>
              </a:ext>
            </a:extLst>
          </p:cNvPr>
          <p:cNvSpPr txBox="1"/>
          <p:nvPr/>
        </p:nvSpPr>
        <p:spPr>
          <a:xfrm>
            <a:off x="2525498" y="1793209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Application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내 어디에서나 쉽게 접근하여 활용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4DDB6C81-D389-3E40-8811-4A3225B07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350" y="2315406"/>
            <a:ext cx="7099300" cy="2324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7503302-C035-B54D-9889-EAC732A26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30" y="2334456"/>
            <a:ext cx="434935" cy="4349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557AD2-6DEE-DE48-A5B9-36B7890463D9}"/>
              </a:ext>
            </a:extLst>
          </p:cNvPr>
          <p:cNvSpPr txBox="1"/>
          <p:nvPr/>
        </p:nvSpPr>
        <p:spPr>
          <a:xfrm>
            <a:off x="1213280" y="474081"/>
            <a:ext cx="3998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Room &amp; SharedPreferences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4B32B8-F818-BB4B-A4C0-10FBC1C55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"/>
            <a:ext cx="12192000" cy="68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49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25564E2-1D6F-0147-B456-88D12A974F76}"/>
              </a:ext>
            </a:extLst>
          </p:cNvPr>
          <p:cNvSpPr txBox="1"/>
          <p:nvPr/>
        </p:nvSpPr>
        <p:spPr>
          <a:xfrm>
            <a:off x="1265504" y="4775876"/>
            <a:ext cx="713689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RxJava2 + retrofit2 + OkHttp3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조합으로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HTTP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서버 통신 구현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F2D09-ADE3-F84B-8BC3-16A2332FC0FA}"/>
              </a:ext>
            </a:extLst>
          </p:cNvPr>
          <p:cNvSpPr txBox="1"/>
          <p:nvPr/>
        </p:nvSpPr>
        <p:spPr>
          <a:xfrm>
            <a:off x="1313437" y="2238129"/>
            <a:ext cx="8568371" cy="189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Main Thread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에서만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UI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업데이트가 가능한 안드로이드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Thread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구조를 이해하고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비동기 처리를 통해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User Interaction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원활하게 응답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Reactive Programming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패러다임을 이해하고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다양한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Rx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라이브러리를 활용할 수 있는 기반을 마련하고자 함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DCEDD2-F844-D647-99AA-1245C814B278}"/>
              </a:ext>
            </a:extLst>
          </p:cNvPr>
          <p:cNvSpPr txBox="1"/>
          <p:nvPr/>
        </p:nvSpPr>
        <p:spPr>
          <a:xfrm>
            <a:off x="1313437" y="1776464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 목적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567F1-FADB-7A40-876D-BF210AABB2BD}"/>
              </a:ext>
            </a:extLst>
          </p:cNvPr>
          <p:cNvSpPr txBox="1"/>
          <p:nvPr/>
        </p:nvSpPr>
        <p:spPr>
          <a:xfrm>
            <a:off x="1283238" y="4298681"/>
            <a:ext cx="5430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RxJava</a:t>
            </a:r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적용 사항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242F50-1C20-964A-A8C5-AD1B13A5A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4AD72D-214F-4249-8A8E-230BDE5857A5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6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3CC17-E5EC-E84B-9D54-71FBF7D70C63}"/>
              </a:ext>
            </a:extLst>
          </p:cNvPr>
          <p:cNvSpPr txBox="1"/>
          <p:nvPr/>
        </p:nvSpPr>
        <p:spPr>
          <a:xfrm>
            <a:off x="1213280" y="489579"/>
            <a:ext cx="115127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RxJava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D87D7C-4EB2-2642-B2AE-0B546D411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3428"/>
            <a:ext cx="12192000" cy="688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43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6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43955C-FF9A-064C-A793-19F6BA01528B}"/>
              </a:ext>
            </a:extLst>
          </p:cNvPr>
          <p:cNvSpPr txBox="1"/>
          <p:nvPr/>
        </p:nvSpPr>
        <p:spPr>
          <a:xfrm>
            <a:off x="1138118" y="1692079"/>
            <a:ext cx="65325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3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비동기 처리 후 활용할 결과에 따라 </a:t>
            </a:r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data</a:t>
            </a:r>
            <a:r>
              <a:rPr kumimoji="1" lang="ko-Kore-KR" altLang="en-US" sz="23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리턴 타입 정의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5FF014E-0C7A-934B-AB8E-906007B00829}"/>
              </a:ext>
            </a:extLst>
          </p:cNvPr>
          <p:cNvCxnSpPr>
            <a:cxnSpLocks/>
          </p:cNvCxnSpPr>
          <p:nvPr/>
        </p:nvCxnSpPr>
        <p:spPr>
          <a:xfrm flipH="1">
            <a:off x="0" y="1876745"/>
            <a:ext cx="842681" cy="0"/>
          </a:xfrm>
          <a:prstGeom prst="line">
            <a:avLst/>
          </a:prstGeom>
          <a:ln w="38100">
            <a:solidFill>
              <a:srgbClr val="FFA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5CD6E89-2E92-ED4E-860A-6DB83E8C9255}"/>
              </a:ext>
            </a:extLst>
          </p:cNvPr>
          <p:cNvSpPr/>
          <p:nvPr/>
        </p:nvSpPr>
        <p:spPr>
          <a:xfrm>
            <a:off x="825004" y="1793514"/>
            <a:ext cx="167453" cy="156220"/>
          </a:xfrm>
          <a:prstGeom prst="ellipse">
            <a:avLst/>
          </a:prstGeom>
          <a:solidFill>
            <a:srgbClr val="FFA6DF"/>
          </a:solidFill>
          <a:ln>
            <a:solidFill>
              <a:srgbClr val="FFA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707C7FE-7795-7744-A412-59773419B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11" y="3194888"/>
            <a:ext cx="51689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F217F7-F1B3-B74B-A7F9-6515FB128075}"/>
              </a:ext>
            </a:extLst>
          </p:cNvPr>
          <p:cNvSpPr txBox="1"/>
          <p:nvPr/>
        </p:nvSpPr>
        <p:spPr>
          <a:xfrm>
            <a:off x="1138118" y="2825556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Completable :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성공 여부만 활용하는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5D3B-EEFA-DF4A-861C-8CD843E412C6}"/>
              </a:ext>
            </a:extLst>
          </p:cNvPr>
          <p:cNvSpPr txBox="1"/>
          <p:nvPr/>
        </p:nvSpPr>
        <p:spPr>
          <a:xfrm>
            <a:off x="5890311" y="2786586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Single :</a:t>
            </a:r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비동기 처리의 결과값을 활용하는 경우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22E9877-CFE5-AD42-B7FE-3E590F333B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3"/>
          <a:stretch/>
        </p:blipFill>
        <p:spPr>
          <a:xfrm>
            <a:off x="1266625" y="3254254"/>
            <a:ext cx="4330032" cy="76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CF182C-5C8C-A34F-A724-28987A02BCF4}"/>
              </a:ext>
            </a:extLst>
          </p:cNvPr>
          <p:cNvSpPr txBox="1"/>
          <p:nvPr/>
        </p:nvSpPr>
        <p:spPr>
          <a:xfrm>
            <a:off x="1213280" y="489579"/>
            <a:ext cx="115127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RxJava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013030-6BCB-9F42-A7BD-D536F709B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"/>
            <a:ext cx="12192000" cy="68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16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6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C76C22-6177-8740-8C89-52401F8BE04C}"/>
              </a:ext>
            </a:extLst>
          </p:cNvPr>
          <p:cNvSpPr txBox="1"/>
          <p:nvPr/>
        </p:nvSpPr>
        <p:spPr>
          <a:xfrm>
            <a:off x="1213280" y="1648486"/>
            <a:ext cx="785503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HTTP </a:t>
            </a:r>
            <a:r>
              <a:rPr kumimoji="1" lang="ko-Kore-KR" altLang="en-US" sz="23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통신 과정에서 </a:t>
            </a:r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Observable</a:t>
            </a:r>
            <a:r>
              <a:rPr kumimoji="1" lang="ko-Kore-KR" altLang="en-US" sz="23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의 생명주기에 따라 이벤트 처리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92311CC7-E7B3-5047-B558-1E89D60B09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/>
          <a:stretch/>
        </p:blipFill>
        <p:spPr>
          <a:xfrm>
            <a:off x="1213280" y="2301181"/>
            <a:ext cx="7647401" cy="3727659"/>
          </a:xfrm>
          <a:prstGeom prst="rect">
            <a:avLst/>
          </a:prstGeom>
        </p:spPr>
      </p:pic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B5F927AF-A666-5646-AF4C-58850FCAC8CA}"/>
              </a:ext>
            </a:extLst>
          </p:cNvPr>
          <p:cNvCxnSpPr>
            <a:cxnSpLocks/>
          </p:cNvCxnSpPr>
          <p:nvPr/>
        </p:nvCxnSpPr>
        <p:spPr>
          <a:xfrm flipH="1">
            <a:off x="0" y="1876745"/>
            <a:ext cx="842681" cy="0"/>
          </a:xfrm>
          <a:prstGeom prst="line">
            <a:avLst/>
          </a:prstGeom>
          <a:ln w="38100">
            <a:solidFill>
              <a:srgbClr val="FFA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DA649DF-46CA-7C41-A309-F7C36B6FEE09}"/>
              </a:ext>
            </a:extLst>
          </p:cNvPr>
          <p:cNvSpPr/>
          <p:nvPr/>
        </p:nvSpPr>
        <p:spPr>
          <a:xfrm>
            <a:off x="825004" y="1793514"/>
            <a:ext cx="167453" cy="156220"/>
          </a:xfrm>
          <a:prstGeom prst="ellipse">
            <a:avLst/>
          </a:prstGeom>
          <a:solidFill>
            <a:srgbClr val="FFA6DF"/>
          </a:solidFill>
          <a:ln>
            <a:solidFill>
              <a:srgbClr val="FFA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7EC08-2CD5-3D4C-91DE-ED7010B5C47B}"/>
              </a:ext>
            </a:extLst>
          </p:cNvPr>
          <p:cNvSpPr/>
          <p:nvPr/>
        </p:nvSpPr>
        <p:spPr>
          <a:xfrm>
            <a:off x="9068315" y="4046960"/>
            <a:ext cx="2160343" cy="1023564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흐름에 따라</a:t>
            </a:r>
            <a:b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이벤트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처리</a:t>
            </a:r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203DFCC-395D-844A-810E-E91EBB1BE96D}"/>
              </a:ext>
            </a:extLst>
          </p:cNvPr>
          <p:cNvCxnSpPr>
            <a:cxnSpLocks/>
          </p:cNvCxnSpPr>
          <p:nvPr/>
        </p:nvCxnSpPr>
        <p:spPr>
          <a:xfrm flipH="1">
            <a:off x="6301743" y="4558742"/>
            <a:ext cx="2766572" cy="0"/>
          </a:xfrm>
          <a:prstGeom prst="line">
            <a:avLst/>
          </a:prstGeom>
          <a:ln w="38100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5D14474-F774-0942-A177-0F1DEB21EBD2}"/>
              </a:ext>
            </a:extLst>
          </p:cNvPr>
          <p:cNvSpPr/>
          <p:nvPr/>
        </p:nvSpPr>
        <p:spPr>
          <a:xfrm>
            <a:off x="6140195" y="4485973"/>
            <a:ext cx="161548" cy="145538"/>
          </a:xfrm>
          <a:prstGeom prst="ellipse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88E89D-2355-1D4C-B1DB-1868BD765D1D}"/>
              </a:ext>
            </a:extLst>
          </p:cNvPr>
          <p:cNvSpPr txBox="1"/>
          <p:nvPr/>
        </p:nvSpPr>
        <p:spPr>
          <a:xfrm>
            <a:off x="1213280" y="489579"/>
            <a:ext cx="115127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RxJava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7EA397A-4058-0640-838D-1131E2543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12192000" cy="68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73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4D7BE-9F54-5E4B-8E92-C58569E89021}"/>
              </a:ext>
            </a:extLst>
          </p:cNvPr>
          <p:cNvSpPr txBox="1"/>
          <p:nvPr/>
        </p:nvSpPr>
        <p:spPr>
          <a:xfrm>
            <a:off x="1213280" y="474081"/>
            <a:ext cx="147187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Socket.io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7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25564E2-1D6F-0147-B456-88D12A974F76}"/>
              </a:ext>
            </a:extLst>
          </p:cNvPr>
          <p:cNvSpPr txBox="1"/>
          <p:nvPr/>
        </p:nvSpPr>
        <p:spPr>
          <a:xfrm>
            <a:off x="1295702" y="4413926"/>
            <a:ext cx="8659743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Node.js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서버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Android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클라이언트를 개발하여 실시간 연동 확인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팀원과의 협업으로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MongoDB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스키마를 정의하여 효율적인 메세지 전달 방식 고민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B0EE89-D00C-8549-9922-4C43EF9EE60C}"/>
              </a:ext>
            </a:extLst>
          </p:cNvPr>
          <p:cNvSpPr txBox="1"/>
          <p:nvPr/>
        </p:nvSpPr>
        <p:spPr>
          <a:xfrm>
            <a:off x="1295702" y="394942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 사항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F2D09-ADE3-F84B-8BC3-16A2332FC0FA}"/>
              </a:ext>
            </a:extLst>
          </p:cNvPr>
          <p:cNvSpPr txBox="1"/>
          <p:nvPr/>
        </p:nvSpPr>
        <p:spPr>
          <a:xfrm>
            <a:off x="1333506" y="2155149"/>
            <a:ext cx="7742825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기존의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익숙한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HTTP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이외의 새로운 통신 방식 경험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서버 개발을 병행하여 전체 아키텍쳐에 대한 이해도를 높힘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그래프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DB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활용 외 추가 기능을 개발함으로써 팀프로젝트에 기여하고자 함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DCEDD2-F844-D647-99AA-1245C814B278}"/>
              </a:ext>
            </a:extLst>
          </p:cNvPr>
          <p:cNvSpPr txBox="1"/>
          <p:nvPr/>
        </p:nvSpPr>
        <p:spPr>
          <a:xfrm>
            <a:off x="1333506" y="1693484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 목적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D160CE-92B6-DF44-A9D0-63405B01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" y="-1"/>
            <a:ext cx="12192006" cy="68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9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43955C-FF9A-064C-A793-19F6BA01528B}"/>
              </a:ext>
            </a:extLst>
          </p:cNvPr>
          <p:cNvSpPr txBox="1"/>
          <p:nvPr/>
        </p:nvSpPr>
        <p:spPr>
          <a:xfrm>
            <a:off x="1137996" y="1185181"/>
            <a:ext cx="57390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Node.js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socket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을 활용한 채팅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server 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개발</a:t>
            </a:r>
            <a:endParaRPr kumimoji="1" lang="ko-Kore-KR" altLang="en-US" sz="23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5FF014E-0C7A-934B-AB8E-906007B00829}"/>
              </a:ext>
            </a:extLst>
          </p:cNvPr>
          <p:cNvCxnSpPr>
            <a:cxnSpLocks/>
          </p:cNvCxnSpPr>
          <p:nvPr/>
        </p:nvCxnSpPr>
        <p:spPr>
          <a:xfrm flipH="1">
            <a:off x="-122" y="1369847"/>
            <a:ext cx="842681" cy="0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5CD6E89-2E92-ED4E-860A-6DB83E8C9255}"/>
              </a:ext>
            </a:extLst>
          </p:cNvPr>
          <p:cNvSpPr/>
          <p:nvPr/>
        </p:nvSpPr>
        <p:spPr>
          <a:xfrm>
            <a:off x="824882" y="1286616"/>
            <a:ext cx="167453" cy="156220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5D3B-EEFA-DF4A-861C-8CD843E412C6}"/>
              </a:ext>
            </a:extLst>
          </p:cNvPr>
          <p:cNvSpPr txBox="1"/>
          <p:nvPr/>
        </p:nvSpPr>
        <p:spPr>
          <a:xfrm>
            <a:off x="6727292" y="2213149"/>
            <a:ext cx="4413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joinRoom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새로운 채팅 방에 입장 시 </a:t>
            </a:r>
            <a:b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roomName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확인하여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방 생성</a:t>
            </a:r>
            <a:endParaRPr kumimoji="1"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F63D573-C535-8745-B287-449A8943B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9" y="1772790"/>
            <a:ext cx="5884733" cy="4530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F9BC2-98F2-D74E-B1AF-4EC4CC52F1FB}"/>
              </a:ext>
            </a:extLst>
          </p:cNvPr>
          <p:cNvSpPr txBox="1"/>
          <p:nvPr/>
        </p:nvSpPr>
        <p:spPr>
          <a:xfrm>
            <a:off x="6727292" y="3334657"/>
            <a:ext cx="2601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leaveRoom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채팅 방 퇴장 시</a:t>
            </a:r>
            <a:b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socket 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연결 해지</a:t>
            </a:r>
            <a:endParaRPr kumimoji="1"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47D99C-8F92-8140-B73B-52038E31CBF8}"/>
              </a:ext>
            </a:extLst>
          </p:cNvPr>
          <p:cNvSpPr txBox="1"/>
          <p:nvPr/>
        </p:nvSpPr>
        <p:spPr>
          <a:xfrm>
            <a:off x="6867218" y="4456165"/>
            <a:ext cx="45448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message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클라이언트로부터 새로운 메세지 수신 시</a:t>
            </a:r>
            <a:b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roomName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 해당 방에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broadcast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추후 다대다 채팅으로 확장 가능</a:t>
            </a:r>
            <a:endParaRPr kumimoji="1"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7E4DC1-7F23-E245-85A6-170205A7BC01}"/>
              </a:ext>
            </a:extLst>
          </p:cNvPr>
          <p:cNvSpPr txBox="1"/>
          <p:nvPr/>
        </p:nvSpPr>
        <p:spPr>
          <a:xfrm>
            <a:off x="1213280" y="474081"/>
            <a:ext cx="147187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Socket.io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7E6E7CE-66C9-FB48-9310-F4FBB6E8F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17113A1-F5A7-A54A-89A7-389BE03AABA3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7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DEAD5A4-D0EE-9940-8CCA-5EBE26A48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2" y="-1"/>
            <a:ext cx="12192122" cy="68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36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43955C-FF9A-064C-A793-19F6BA01528B}"/>
              </a:ext>
            </a:extLst>
          </p:cNvPr>
          <p:cNvSpPr txBox="1"/>
          <p:nvPr/>
        </p:nvSpPr>
        <p:spPr>
          <a:xfrm>
            <a:off x="1137996" y="1185181"/>
            <a:ext cx="636424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Android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클라이언트로 채팅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및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socket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연결 구현</a:t>
            </a:r>
            <a:endParaRPr kumimoji="1" lang="ko-Kore-KR" altLang="en-US" sz="23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5FF014E-0C7A-934B-AB8E-906007B00829}"/>
              </a:ext>
            </a:extLst>
          </p:cNvPr>
          <p:cNvCxnSpPr>
            <a:cxnSpLocks/>
          </p:cNvCxnSpPr>
          <p:nvPr/>
        </p:nvCxnSpPr>
        <p:spPr>
          <a:xfrm flipH="1">
            <a:off x="-122" y="1369847"/>
            <a:ext cx="842681" cy="0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5CD6E89-2E92-ED4E-860A-6DB83E8C9255}"/>
              </a:ext>
            </a:extLst>
          </p:cNvPr>
          <p:cNvSpPr/>
          <p:nvPr/>
        </p:nvSpPr>
        <p:spPr>
          <a:xfrm>
            <a:off x="824882" y="1286616"/>
            <a:ext cx="167453" cy="156220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5D3B-EEFA-DF4A-861C-8CD843E412C6}"/>
              </a:ext>
            </a:extLst>
          </p:cNvPr>
          <p:cNvSpPr txBox="1"/>
          <p:nvPr/>
        </p:nvSpPr>
        <p:spPr>
          <a:xfrm>
            <a:off x="1795848" y="1760036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Server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정의한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event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이름으로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socket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통신 연동</a:t>
            </a:r>
            <a:endParaRPr kumimoji="1" lang="en-US" altLang="ko-Kore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33D36D-E335-8341-A1CF-6EE969A7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037" y="2237552"/>
            <a:ext cx="8679925" cy="41308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C835F7-3292-A946-848C-2C970799B623}"/>
              </a:ext>
            </a:extLst>
          </p:cNvPr>
          <p:cNvSpPr txBox="1"/>
          <p:nvPr/>
        </p:nvSpPr>
        <p:spPr>
          <a:xfrm>
            <a:off x="1213280" y="474081"/>
            <a:ext cx="147187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Socket.io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75023D-58F4-D24D-B238-7842B62D0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F4F413-9726-1643-9608-610697CD7582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7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42710B5-EEC6-034F-A31A-375EC4D06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12192000" cy="68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24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43955C-FF9A-064C-A793-19F6BA01528B}"/>
              </a:ext>
            </a:extLst>
          </p:cNvPr>
          <p:cNvSpPr txBox="1"/>
          <p:nvPr/>
        </p:nvSpPr>
        <p:spPr>
          <a:xfrm>
            <a:off x="1137996" y="1185181"/>
            <a:ext cx="636424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Android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클라이언트로 채팅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및 </a:t>
            </a:r>
            <a:r>
              <a:rPr kumimoji="1" lang="en-US" altLang="ko-KR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socket</a:t>
            </a:r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연결 구현</a:t>
            </a:r>
            <a:endParaRPr kumimoji="1" lang="ko-Kore-KR" altLang="en-US" sz="23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5FF014E-0C7A-934B-AB8E-906007B00829}"/>
              </a:ext>
            </a:extLst>
          </p:cNvPr>
          <p:cNvCxnSpPr>
            <a:cxnSpLocks/>
          </p:cNvCxnSpPr>
          <p:nvPr/>
        </p:nvCxnSpPr>
        <p:spPr>
          <a:xfrm flipH="1">
            <a:off x="-122" y="1369847"/>
            <a:ext cx="842681" cy="0"/>
          </a:xfrm>
          <a:prstGeom prst="line">
            <a:avLst/>
          </a:prstGeom>
          <a:ln w="38100">
            <a:solidFill>
              <a:srgbClr val="56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5CD6E89-2E92-ED4E-860A-6DB83E8C9255}"/>
              </a:ext>
            </a:extLst>
          </p:cNvPr>
          <p:cNvSpPr/>
          <p:nvPr/>
        </p:nvSpPr>
        <p:spPr>
          <a:xfrm>
            <a:off x="824882" y="1286616"/>
            <a:ext cx="167453" cy="156220"/>
          </a:xfrm>
          <a:prstGeom prst="ellipse">
            <a:avLst/>
          </a:prstGeom>
          <a:solidFill>
            <a:srgbClr val="569ED9"/>
          </a:solidFill>
          <a:ln>
            <a:solidFill>
              <a:srgbClr val="569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5D3B-EEFA-DF4A-861C-8CD843E412C6}"/>
              </a:ext>
            </a:extLst>
          </p:cNvPr>
          <p:cNvSpPr txBox="1"/>
          <p:nvPr/>
        </p:nvSpPr>
        <p:spPr>
          <a:xfrm>
            <a:off x="1479711" y="1760036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메세지 발신자를 확인해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ViewType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return</a:t>
            </a:r>
            <a:endParaRPr kumimoji="1" lang="en-US" altLang="ko-Kore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6521E53-5265-D146-96C9-4CE6E8DA2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11" y="2129368"/>
            <a:ext cx="4797103" cy="155549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86E5B2C-4A54-2349-AA93-E7413063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72" y="4228271"/>
            <a:ext cx="9232578" cy="2352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A96F6D-E2C1-B84E-9C8A-BFC6821BC5F2}"/>
              </a:ext>
            </a:extLst>
          </p:cNvPr>
          <p:cNvSpPr txBox="1"/>
          <p:nvPr/>
        </p:nvSpPr>
        <p:spPr>
          <a:xfrm>
            <a:off x="1465272" y="3801887"/>
            <a:ext cx="667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다중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ViewHolder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구현해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ViewType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맞는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item view</a:t>
            </a:r>
            <a:r>
              <a:rPr kumimoji="1"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</a:t>
            </a:r>
            <a:r>
              <a:rPr kumimoji="1"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inflate</a:t>
            </a:r>
            <a:endParaRPr kumimoji="1" lang="en-US" altLang="ko-Kore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A4B221-3F1D-534F-8A07-D9A84FEAC017}"/>
              </a:ext>
            </a:extLst>
          </p:cNvPr>
          <p:cNvSpPr txBox="1"/>
          <p:nvPr/>
        </p:nvSpPr>
        <p:spPr>
          <a:xfrm>
            <a:off x="1213280" y="474081"/>
            <a:ext cx="147187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Socket.io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00B37CA-21BB-A146-8F57-494506DFC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6020EA-C7A1-D547-8185-8F4A024E3A66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7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5B21154-331B-3A4D-BBDD-F7CE9C70F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"/>
            <a:ext cx="12192000" cy="6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3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1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D6CB58-94E2-354F-8DC2-183D1B0CE0F4}"/>
              </a:ext>
            </a:extLst>
          </p:cNvPr>
          <p:cNvSpPr txBox="1"/>
          <p:nvPr/>
        </p:nvSpPr>
        <p:spPr>
          <a:xfrm>
            <a:off x="489716" y="5892724"/>
            <a:ext cx="2247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자동 로그인 여부를 확인 후</a:t>
            </a:r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b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회원가입 또는 메인 홈으로 이동</a:t>
            </a:r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ko-Kore-KR" altLang="en-US" sz="130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BA9FAF-558A-E54B-A793-87C69A49134F}"/>
              </a:ext>
            </a:extLst>
          </p:cNvPr>
          <p:cNvSpPr/>
          <p:nvPr/>
        </p:nvSpPr>
        <p:spPr>
          <a:xfrm>
            <a:off x="489716" y="1049107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| 회원가입</a:t>
            </a:r>
          </a:p>
        </p:txBody>
      </p:sp>
      <p:pic>
        <p:nvPicPr>
          <p:cNvPr id="7" name="그림 6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41D8D194-7771-BC4F-AC93-F3D0159C3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344" y="1436070"/>
            <a:ext cx="2075730" cy="4382098"/>
          </a:xfrm>
          <a:prstGeom prst="rect">
            <a:avLst/>
          </a:prstGeom>
        </p:spPr>
      </p:pic>
      <p:pic>
        <p:nvPicPr>
          <p:cNvPr id="10" name="그림 9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DA126705-6E0F-CC49-B481-F2FEF3815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135" y="1436070"/>
            <a:ext cx="2075730" cy="4382098"/>
          </a:xfrm>
          <a:prstGeom prst="rect">
            <a:avLst/>
          </a:prstGeom>
        </p:spPr>
      </p:pic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4CD2D884-5739-E54C-9C0F-437FFD292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926" y="1436071"/>
            <a:ext cx="2075730" cy="4382097"/>
          </a:xfrm>
          <a:prstGeom prst="rect">
            <a:avLst/>
          </a:prstGeom>
        </p:spPr>
      </p:pic>
      <p:pic>
        <p:nvPicPr>
          <p:cNvPr id="20" name="그림 19" descr="텍스트, 모니터, 전시된이(가) 표시된 사진&#10;&#10;자동 생성된 설명">
            <a:extLst>
              <a:ext uri="{FF2B5EF4-FFF2-40B4-BE49-F238E27FC236}">
                <a16:creationId xmlns:a16="http://schemas.microsoft.com/office/drawing/2014/main" id="{B62CF67B-5740-CD4B-99CA-8E283BEAF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553" y="1428464"/>
            <a:ext cx="2075730" cy="4382098"/>
          </a:xfrm>
          <a:prstGeom prst="rect">
            <a:avLst/>
          </a:prstGeom>
        </p:spPr>
      </p:pic>
      <p:pic>
        <p:nvPicPr>
          <p:cNvPr id="24" name="그림 23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EA19F01F-F4DA-A245-9119-EA9B2925D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717" y="1428462"/>
            <a:ext cx="2075731" cy="4382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FD9E59-9C17-D646-9AF8-9643FFC539BD}"/>
              </a:ext>
            </a:extLst>
          </p:cNvPr>
          <p:cNvSpPr txBox="1"/>
          <p:nvPr/>
        </p:nvSpPr>
        <p:spPr>
          <a:xfrm>
            <a:off x="3737077" y="5892724"/>
            <a:ext cx="2675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입력의 유효성에 따라</a:t>
            </a:r>
            <a:endParaRPr kumimoji="1" lang="en-US" altLang="ko-Kore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경고 </a:t>
            </a:r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/ </a:t>
            </a:r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확인 </a:t>
            </a:r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/ </a:t>
            </a:r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기본 멘트 </a:t>
            </a:r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visibility </a:t>
            </a:r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116A2-16D6-6841-9C5D-2E7C56910D27}"/>
              </a:ext>
            </a:extLst>
          </p:cNvPr>
          <p:cNvSpPr txBox="1"/>
          <p:nvPr/>
        </p:nvSpPr>
        <p:spPr>
          <a:xfrm>
            <a:off x="7234183" y="5892724"/>
            <a:ext cx="220605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Flexboxlayout</a:t>
            </a:r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 </a:t>
            </a:r>
            <a:b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화면 크기 사이즈에 맞춰 </a:t>
            </a:r>
            <a:b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아이템을 배치할 수 있도록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D756F-F82D-AD47-A734-2FC674DC47F9}"/>
              </a:ext>
            </a:extLst>
          </p:cNvPr>
          <p:cNvSpPr txBox="1"/>
          <p:nvPr/>
        </p:nvSpPr>
        <p:spPr>
          <a:xfrm>
            <a:off x="1180622" y="509232"/>
            <a:ext cx="2549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UI/UX </a:t>
            </a:r>
            <a:r>
              <a:rPr kumimoji="1" lang="ko-Kore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설계</a:t>
            </a:r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및 구현</a:t>
            </a:r>
            <a:endParaRPr kumimoji="1" lang="ko-Kore-KR" altLang="en-US" sz="2300" b="1" dirty="0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09003-59DD-C143-AAD5-4708AB706B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1"/>
            <a:ext cx="12192000" cy="6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52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5FF014E-0C7A-934B-AB8E-906007B00829}"/>
              </a:ext>
            </a:extLst>
          </p:cNvPr>
          <p:cNvCxnSpPr>
            <a:cxnSpLocks/>
          </p:cNvCxnSpPr>
          <p:nvPr/>
        </p:nvCxnSpPr>
        <p:spPr>
          <a:xfrm flipH="1">
            <a:off x="7430" y="1718859"/>
            <a:ext cx="842681" cy="0"/>
          </a:xfrm>
          <a:prstGeom prst="line">
            <a:avLst/>
          </a:prstGeom>
          <a:ln w="38100">
            <a:solidFill>
              <a:srgbClr val="20E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5CD6E89-2E92-ED4E-860A-6DB83E8C9255}"/>
              </a:ext>
            </a:extLst>
          </p:cNvPr>
          <p:cNvSpPr/>
          <p:nvPr/>
        </p:nvSpPr>
        <p:spPr>
          <a:xfrm>
            <a:off x="832434" y="1635628"/>
            <a:ext cx="167453" cy="156220"/>
          </a:xfrm>
          <a:prstGeom prst="ellipse">
            <a:avLst/>
          </a:prstGeom>
          <a:solidFill>
            <a:srgbClr val="20E4F1"/>
          </a:solidFill>
          <a:ln>
            <a:solidFill>
              <a:srgbClr val="20E4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A4B221-3F1D-534F-8A07-D9A84FEAC017}"/>
              </a:ext>
            </a:extLst>
          </p:cNvPr>
          <p:cNvSpPr txBox="1"/>
          <p:nvPr/>
        </p:nvSpPr>
        <p:spPr>
          <a:xfrm>
            <a:off x="1213280" y="474081"/>
            <a:ext cx="12715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개인 회고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00B37CA-21BB-A146-8F57-494506DFC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6020EA-C7A1-D547-8185-8F4A024E3A66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8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2C5939C1-1815-FA49-94BD-10AB853B0E21}"/>
              </a:ext>
            </a:extLst>
          </p:cNvPr>
          <p:cNvSpPr txBox="1"/>
          <p:nvPr/>
        </p:nvSpPr>
        <p:spPr>
          <a:xfrm>
            <a:off x="611360" y="2317682"/>
            <a:ext cx="12129403" cy="337637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오롯이 개발에만 몰두하며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스스로 부족한 개발적 역량을 발견하고 보완하고자 하는 의지를 키웠습니다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  <a:b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또한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서버 개발 경험과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UX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에 대한 이해도 등 강점으로 발전시킬 수 있는 역량을 찾을 수 있었습니다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실제 서비스를 만든다는 생각으로 사용자가 머무르게 하는 앱을 개발하기 위해 노력하는 과정에서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b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사용자를 이해하고 그것을 기술로 구현해내는 능력을 키울 수 있었습니다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개발자 뿐 아니라 엔지니어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기획자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디자이너 등 다양한 분야의 사람들과 일하는 과정에서 요구될 소통의 방식을 배우고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b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</a:b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함께 일하고 싶은 능력있는 개발자로서 성장하고 싶은 목표를 더 확고하게 할 수 있었던 시간이었습니다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.</a:t>
            </a:r>
            <a:endParaRPr 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7B8B0E-C710-3D41-8B50-31328758CC33}"/>
              </a:ext>
            </a:extLst>
          </p:cNvPr>
          <p:cNvSpPr txBox="1"/>
          <p:nvPr/>
        </p:nvSpPr>
        <p:spPr>
          <a:xfrm>
            <a:off x="1179414" y="1534193"/>
            <a:ext cx="225254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캠프 기간 느낀 점</a:t>
            </a:r>
            <a:endParaRPr kumimoji="1" lang="ko-Kore-KR" altLang="en-US" sz="23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C33DACA-F13A-2A45-B574-40DDB0892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4515"/>
            <a:ext cx="12192000" cy="688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0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A4B221-3F1D-534F-8A07-D9A84FEAC017}"/>
              </a:ext>
            </a:extLst>
          </p:cNvPr>
          <p:cNvSpPr txBox="1"/>
          <p:nvPr/>
        </p:nvSpPr>
        <p:spPr>
          <a:xfrm>
            <a:off x="1213280" y="474081"/>
            <a:ext cx="12715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개인 회고</a:t>
            </a:r>
            <a:endParaRPr kumimoji="1" lang="ko-Kore-KR" altLang="en-US" sz="2300" b="1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00B37CA-21BB-A146-8F57-494506DFC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6020EA-C7A1-D547-8185-8F4A024E3A66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8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2C5939C1-1815-FA49-94BD-10AB853B0E21}"/>
              </a:ext>
            </a:extLst>
          </p:cNvPr>
          <p:cNvSpPr txBox="1"/>
          <p:nvPr/>
        </p:nvSpPr>
        <p:spPr>
          <a:xfrm>
            <a:off x="569942" y="2261497"/>
            <a:ext cx="12129403" cy="337637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좋은 서비스를 완성하기 위해서는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,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다양한 구성원이 모여 하나의 목표를 바라봐야 한다고 생각합니다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.</a:t>
            </a:r>
            <a:b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</a:b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이러한 과정에서 서로 다른 이해 관계를 가진 팀원들을 이해하기 위해 서버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,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인프라 등의 폭 넓은 지식을 갖추고 싶습니다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협업의 과정에서 소통의 중요성을 실감했습니다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.</a:t>
            </a:r>
            <a:b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</a:b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원활한 작업을 위해 유연한 소통을 이끌어내기 위해서는 자기 분야에 대한 확실한 전문 지식 뿐 아니라 </a:t>
            </a:r>
            <a:b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</a:b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전체 프로젝트를 파악하는 통찰력도 필요하다고 생각합니다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.</a:t>
            </a:r>
            <a:b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</a:b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기술적 지식을 기반으로 프로젝트를 이끌고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,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팀원들을 융합하는 협업 능력을 모두 갖춘 </a:t>
            </a:r>
            <a:b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</a:b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함께 일하고 싶은 개발자가 되기 위해 노력할 것입니다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.</a:t>
            </a:r>
            <a:endParaRPr 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7B8B0E-C710-3D41-8B50-31328758CC33}"/>
              </a:ext>
            </a:extLst>
          </p:cNvPr>
          <p:cNvSpPr txBox="1"/>
          <p:nvPr/>
        </p:nvSpPr>
        <p:spPr>
          <a:xfrm>
            <a:off x="1189140" y="1520360"/>
            <a:ext cx="12715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향후 목표</a:t>
            </a:r>
            <a:endParaRPr kumimoji="1" lang="ko-Kore-KR" altLang="en-US" sz="23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5D21974-D4F7-C84E-B71D-BD2D84AEF245}"/>
              </a:ext>
            </a:extLst>
          </p:cNvPr>
          <p:cNvCxnSpPr>
            <a:cxnSpLocks/>
          </p:cNvCxnSpPr>
          <p:nvPr/>
        </p:nvCxnSpPr>
        <p:spPr>
          <a:xfrm flipH="1">
            <a:off x="7430" y="1718859"/>
            <a:ext cx="842681" cy="0"/>
          </a:xfrm>
          <a:prstGeom prst="line">
            <a:avLst/>
          </a:prstGeom>
          <a:ln w="38100">
            <a:solidFill>
              <a:srgbClr val="20E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217F704-A778-4E4E-8C03-580BDF3B8B0C}"/>
              </a:ext>
            </a:extLst>
          </p:cNvPr>
          <p:cNvSpPr/>
          <p:nvPr/>
        </p:nvSpPr>
        <p:spPr>
          <a:xfrm>
            <a:off x="832434" y="1635628"/>
            <a:ext cx="167453" cy="156220"/>
          </a:xfrm>
          <a:prstGeom prst="ellipse">
            <a:avLst/>
          </a:prstGeom>
          <a:solidFill>
            <a:srgbClr val="20E4F1"/>
          </a:solidFill>
          <a:ln>
            <a:solidFill>
              <a:srgbClr val="20E4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FBF818E-59CE-0249-AA25-900EBC7EB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54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E75D89-3ABC-FC43-8C55-A2435074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"/>
          <a:stretch/>
        </p:blipFill>
        <p:spPr>
          <a:xfrm>
            <a:off x="7727684" y="3218558"/>
            <a:ext cx="4464316" cy="3304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124BBF-65C4-D74F-86AB-F8E735BBA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31"/>
          <a:stretch/>
        </p:blipFill>
        <p:spPr>
          <a:xfrm>
            <a:off x="0" y="79147"/>
            <a:ext cx="7862675" cy="3282846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F08B159-30A6-3344-9AA3-5A94913B8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2254594"/>
            <a:ext cx="7518400" cy="2616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280891-C52B-A043-8D72-DA3EDDC85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275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1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BA9FAF-558A-E54B-A793-87C69A49134F}"/>
              </a:ext>
            </a:extLst>
          </p:cNvPr>
          <p:cNvSpPr/>
          <p:nvPr/>
        </p:nvSpPr>
        <p:spPr>
          <a:xfrm>
            <a:off x="489716" y="1049107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| 게시글 작성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FD9E59-9C17-D646-9AF8-9643FFC539BD}"/>
              </a:ext>
            </a:extLst>
          </p:cNvPr>
          <p:cNvSpPr txBox="1"/>
          <p:nvPr/>
        </p:nvSpPr>
        <p:spPr>
          <a:xfrm>
            <a:off x="3455605" y="5950560"/>
            <a:ext cx="8194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URL </a:t>
            </a:r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등록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1C8F1-D009-B847-84F0-7D92D805A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951" y="1483915"/>
            <a:ext cx="2084765" cy="44011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30A3D0-E797-CC46-AE82-05D123F9B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84" y="1483913"/>
            <a:ext cx="2084766" cy="4401173"/>
          </a:xfrm>
          <a:prstGeom prst="rect">
            <a:avLst/>
          </a:prstGeom>
        </p:spPr>
      </p:pic>
      <p:pic>
        <p:nvPicPr>
          <p:cNvPr id="17" name="그림 16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3895BDD3-6C06-944F-931D-309B3F545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931" y="1491553"/>
            <a:ext cx="2084765" cy="440117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A227A2-BD73-004C-A631-2F5B0FCA2B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5933" y="1483915"/>
            <a:ext cx="2084765" cy="44011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5D28CEB-105D-0A44-931D-BD6CED580DD1}"/>
              </a:ext>
            </a:extLst>
          </p:cNvPr>
          <p:cNvSpPr txBox="1"/>
          <p:nvPr/>
        </p:nvSpPr>
        <p:spPr>
          <a:xfrm>
            <a:off x="485955" y="5950560"/>
            <a:ext cx="2297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사진 </a:t>
            </a:r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/ URL / </a:t>
            </a:r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코드블럭 첨부 가능</a:t>
            </a:r>
            <a:endParaRPr kumimoji="1" lang="en-US" altLang="ko-Kore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게시글 입력 확인 후 버튼 활성화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894C5-8617-F346-9D35-1407B86FF154}"/>
              </a:ext>
            </a:extLst>
          </p:cNvPr>
          <p:cNvSpPr txBox="1"/>
          <p:nvPr/>
        </p:nvSpPr>
        <p:spPr>
          <a:xfrm>
            <a:off x="5670539" y="5950560"/>
            <a:ext cx="307648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코드블럭</a:t>
            </a:r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등록</a:t>
            </a:r>
            <a:endParaRPr kumimoji="1" lang="en-US" altLang="ko-Kore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외부 라이브러리를 사용해 </a:t>
            </a:r>
            <a:b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언어에 따른 </a:t>
            </a:r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syntax highlighting </a:t>
            </a:r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기능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E02511-A7EC-764D-B06B-6250DE965DBE}"/>
              </a:ext>
            </a:extLst>
          </p:cNvPr>
          <p:cNvSpPr txBox="1"/>
          <p:nvPr/>
        </p:nvSpPr>
        <p:spPr>
          <a:xfrm>
            <a:off x="9310041" y="5907011"/>
            <a:ext cx="249459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태그 입력</a:t>
            </a:r>
            <a:endParaRPr kumimoji="1" lang="en-US" altLang="ko-Kore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Space</a:t>
            </a:r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기준으로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태그를 구분해 </a:t>
            </a:r>
            <a:endParaRPr kumimoji="1" lang="en-US" altLang="ko-Kore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RecyclerView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아이템 동적 추가</a:t>
            </a:r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D73DA-8B1A-B746-B6E1-4A837B843A45}"/>
              </a:ext>
            </a:extLst>
          </p:cNvPr>
          <p:cNvSpPr txBox="1"/>
          <p:nvPr/>
        </p:nvSpPr>
        <p:spPr>
          <a:xfrm>
            <a:off x="1180622" y="509232"/>
            <a:ext cx="2549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UI/UX </a:t>
            </a:r>
            <a:r>
              <a:rPr kumimoji="1" lang="ko-Kore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설계</a:t>
            </a:r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및 구현</a:t>
            </a:r>
            <a:endParaRPr kumimoji="1" lang="ko-Kore-KR" altLang="en-US" sz="2300" b="1" dirty="0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4AA9A-05C3-5E4D-83DB-F8F7B57699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0"/>
            <a:ext cx="12213771" cy="6858000"/>
          </a:xfrm>
          <a:prstGeom prst="rect">
            <a:avLst/>
          </a:prstGeom>
        </p:spPr>
      </p:pic>
      <p:pic>
        <p:nvPicPr>
          <p:cNvPr id="26" name="그림 2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138FDD5-0022-7940-94FF-CF356EB4E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515" y="1508156"/>
            <a:ext cx="2084765" cy="43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1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BA9FAF-558A-E54B-A793-87C69A49134F}"/>
              </a:ext>
            </a:extLst>
          </p:cNvPr>
          <p:cNvSpPr/>
          <p:nvPr/>
        </p:nvSpPr>
        <p:spPr>
          <a:xfrm>
            <a:off x="489716" y="1049107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| 게시글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상세</a:t>
            </a:r>
            <a:endParaRPr lang="ko-Kore-KR" altLang="en-US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FD9E59-9C17-D646-9AF8-9643FFC539BD}"/>
              </a:ext>
            </a:extLst>
          </p:cNvPr>
          <p:cNvSpPr txBox="1"/>
          <p:nvPr/>
        </p:nvSpPr>
        <p:spPr>
          <a:xfrm>
            <a:off x="7222961" y="5892724"/>
            <a:ext cx="22284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첨부 링크 클릭 시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웹 뷰로 연결</a:t>
            </a:r>
            <a:endParaRPr kumimoji="1" lang="ko-Kore-KR" altLang="en-US" sz="130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116A2-16D6-6841-9C5D-2E7C56910D27}"/>
              </a:ext>
            </a:extLst>
          </p:cNvPr>
          <p:cNvSpPr txBox="1"/>
          <p:nvPr/>
        </p:nvSpPr>
        <p:spPr>
          <a:xfrm>
            <a:off x="5085146" y="5892724"/>
            <a:ext cx="2021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첨부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코드블록 클릭 시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</a:p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코드 블록 상세 확인 가능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618F2-D995-434C-BD3E-D40D460CDBA0}"/>
              </a:ext>
            </a:extLst>
          </p:cNvPr>
          <p:cNvSpPr txBox="1"/>
          <p:nvPr/>
        </p:nvSpPr>
        <p:spPr>
          <a:xfrm>
            <a:off x="2844839" y="5892724"/>
            <a:ext cx="202170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첨부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이미지 클릭 시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 Pager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이미지를 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슬라이드하며 상세 확인 가능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CCBCA7E2-C868-CF46-B509-213C7A132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19" y="1418439"/>
            <a:ext cx="2072128" cy="437449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2A9B245-1FF2-5040-86FE-DB42472AD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629" y="1418438"/>
            <a:ext cx="2072126" cy="437448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8E1A995-38B9-2943-A3F1-5D3FAEB77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937" y="1418437"/>
            <a:ext cx="2072128" cy="4374493"/>
          </a:xfrm>
          <a:prstGeom prst="rect">
            <a:avLst/>
          </a:prstGeom>
        </p:spPr>
      </p:pic>
      <p:pic>
        <p:nvPicPr>
          <p:cNvPr id="19" name="그림 18" descr="텍스트, 벤치, 목재의, 공원이(가) 표시된 사진&#10;&#10;자동 생성된 설명">
            <a:extLst>
              <a:ext uri="{FF2B5EF4-FFF2-40B4-BE49-F238E27FC236}">
                <a16:creationId xmlns:a16="http://schemas.microsoft.com/office/drawing/2014/main" id="{5407C934-CCA1-5444-8A8E-AAD3BB29F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1145" y="1418433"/>
            <a:ext cx="2072128" cy="4374493"/>
          </a:xfrm>
          <a:prstGeom prst="rect">
            <a:avLst/>
          </a:prstGeom>
        </p:spPr>
      </p:pic>
      <p:pic>
        <p:nvPicPr>
          <p:cNvPr id="23" name="그림 22" descr="텍스트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631D90A2-9BE6-844B-BAC6-FA5897B9F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9906" y="1418437"/>
            <a:ext cx="2072126" cy="43744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39704D-854D-3F47-914B-EED50BB29CEB}"/>
              </a:ext>
            </a:extLst>
          </p:cNvPr>
          <p:cNvSpPr txBox="1"/>
          <p:nvPr/>
        </p:nvSpPr>
        <p:spPr>
          <a:xfrm>
            <a:off x="520063" y="5892723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게시글 상세 확인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좋아요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북마크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댓글 작성 가능 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53781-145D-A34F-97B2-983D4EE5AA05}"/>
              </a:ext>
            </a:extLst>
          </p:cNvPr>
          <p:cNvSpPr txBox="1"/>
          <p:nvPr/>
        </p:nvSpPr>
        <p:spPr>
          <a:xfrm>
            <a:off x="9819955" y="5903983"/>
            <a:ext cx="15520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댓글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내용이 입력되면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버튼 활성화</a:t>
            </a:r>
            <a:endParaRPr kumimoji="1" lang="ko-Kore-KR" altLang="en-US" sz="130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2A572-C1D3-CC48-9697-E3C99805087F}"/>
              </a:ext>
            </a:extLst>
          </p:cNvPr>
          <p:cNvSpPr txBox="1"/>
          <p:nvPr/>
        </p:nvSpPr>
        <p:spPr>
          <a:xfrm>
            <a:off x="1180622" y="509232"/>
            <a:ext cx="2549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UI/UX </a:t>
            </a:r>
            <a:r>
              <a:rPr kumimoji="1" lang="ko-Kore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설계</a:t>
            </a:r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및 구현</a:t>
            </a:r>
            <a:endParaRPr kumimoji="1" lang="ko-Kore-KR" altLang="en-US" sz="2300" b="1" dirty="0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4612396-8F79-BC44-9BEF-52D52854DE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0"/>
            <a:ext cx="1220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1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BA9FAF-558A-E54B-A793-87C69A49134F}"/>
              </a:ext>
            </a:extLst>
          </p:cNvPr>
          <p:cNvSpPr/>
          <p:nvPr/>
        </p:nvSpPr>
        <p:spPr>
          <a:xfrm>
            <a:off x="526031" y="1043848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피드</a:t>
            </a:r>
            <a:endParaRPr lang="ko-Kore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116A2-16D6-6841-9C5D-2E7C56910D27}"/>
              </a:ext>
            </a:extLst>
          </p:cNvPr>
          <p:cNvSpPr txBox="1"/>
          <p:nvPr/>
        </p:nvSpPr>
        <p:spPr>
          <a:xfrm>
            <a:off x="5085144" y="5877091"/>
            <a:ext cx="20217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알림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history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확인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618F2-D995-434C-BD3E-D40D460CDBA0}"/>
              </a:ext>
            </a:extLst>
          </p:cNvPr>
          <p:cNvSpPr txBox="1"/>
          <p:nvPr/>
        </p:nvSpPr>
        <p:spPr>
          <a:xfrm>
            <a:off x="878061" y="5877091"/>
            <a:ext cx="15937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팔로잉 중인 사람들의 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게시글 리스트 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1B8658E-6F58-F541-96B6-824FBB76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13" y="1413180"/>
            <a:ext cx="2072126" cy="437449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D33E4722-FA48-3145-8040-26775045A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935" y="1413180"/>
            <a:ext cx="2072127" cy="4374490"/>
          </a:xfrm>
          <a:prstGeom prst="rect">
            <a:avLst/>
          </a:prstGeom>
        </p:spPr>
      </p:pic>
      <p:pic>
        <p:nvPicPr>
          <p:cNvPr id="24" name="그림 2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C308D835-0AC2-F54D-9F42-7FC1A8205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3323" y="1413180"/>
            <a:ext cx="2072127" cy="43744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E825B0-78A2-3540-8299-C4C7C58A0DFD}"/>
              </a:ext>
            </a:extLst>
          </p:cNvPr>
          <p:cNvSpPr txBox="1"/>
          <p:nvPr/>
        </p:nvSpPr>
        <p:spPr>
          <a:xfrm>
            <a:off x="2733870" y="5877091"/>
            <a:ext cx="22710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관심사 기반 추천 피드 리스트 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7C597B50-F72F-1045-A889-8EA50623D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3671" y="1413180"/>
            <a:ext cx="2072127" cy="43744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DC1D4DB-A0E1-464F-B140-37AD93617B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7407" y="1413181"/>
            <a:ext cx="2072126" cy="437448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F6801-957C-8042-8584-4A940DF07CC6}"/>
              </a:ext>
            </a:extLst>
          </p:cNvPr>
          <p:cNvSpPr/>
          <p:nvPr/>
        </p:nvSpPr>
        <p:spPr>
          <a:xfrm>
            <a:off x="7192026" y="1043848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친구</a:t>
            </a:r>
            <a:endParaRPr lang="ko-Kore-KR" altLang="en-US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8CC584-E8E8-0746-BF97-801C4DD9E050}"/>
              </a:ext>
            </a:extLst>
          </p:cNvPr>
          <p:cNvSpPr txBox="1"/>
          <p:nvPr/>
        </p:nvSpPr>
        <p:spPr>
          <a:xfrm>
            <a:off x="7118541" y="5889348"/>
            <a:ext cx="45592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상단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친구 </a:t>
            </a:r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버튼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클릭 시 하단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ViewPager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교체하여 리스트 로드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추천 기준에 따라 사용자 소개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관심사를 함께 확인할 수 있도록 구성</a:t>
            </a:r>
            <a:endParaRPr kumimoji="1" lang="ko-Kore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1A4C5-8F83-CF42-B446-E90FC05F1DDE}"/>
              </a:ext>
            </a:extLst>
          </p:cNvPr>
          <p:cNvSpPr txBox="1"/>
          <p:nvPr/>
        </p:nvSpPr>
        <p:spPr>
          <a:xfrm>
            <a:off x="1180622" y="509232"/>
            <a:ext cx="2549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UI/UX </a:t>
            </a:r>
            <a:r>
              <a:rPr kumimoji="1" lang="ko-Kore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설계</a:t>
            </a:r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및 구현</a:t>
            </a:r>
            <a:endParaRPr kumimoji="1" lang="ko-Kore-KR" altLang="en-US" sz="2300" b="1" dirty="0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4573F5-67D8-1248-BB89-E53FBC822D01}"/>
              </a:ext>
            </a:extLst>
          </p:cNvPr>
          <p:cNvSpPr/>
          <p:nvPr/>
        </p:nvSpPr>
        <p:spPr>
          <a:xfrm>
            <a:off x="4983879" y="1043848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알림</a:t>
            </a:r>
            <a:endParaRPr lang="ko-Kore-KR" altLang="en-US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CD8BC01-65B5-414F-8F18-55691AFCD2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1"/>
            <a:ext cx="12192000" cy="68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2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1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BA9FAF-558A-E54B-A793-87C69A49134F}"/>
              </a:ext>
            </a:extLst>
          </p:cNvPr>
          <p:cNvSpPr/>
          <p:nvPr/>
        </p:nvSpPr>
        <p:spPr>
          <a:xfrm>
            <a:off x="526031" y="1043848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검색</a:t>
            </a:r>
            <a:endParaRPr lang="ko-Kore-KR" altLang="en-US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618F2-D995-434C-BD3E-D40D460CDBA0}"/>
              </a:ext>
            </a:extLst>
          </p:cNvPr>
          <p:cNvSpPr txBox="1"/>
          <p:nvPr/>
        </p:nvSpPr>
        <p:spPr>
          <a:xfrm>
            <a:off x="878063" y="5877091"/>
            <a:ext cx="15937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현재 인기 키워드와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최근 검색 키워드 로드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E825B0-78A2-3540-8299-C4C7C58A0DFD}"/>
              </a:ext>
            </a:extLst>
          </p:cNvPr>
          <p:cNvSpPr txBox="1"/>
          <p:nvPr/>
        </p:nvSpPr>
        <p:spPr>
          <a:xfrm>
            <a:off x="3828887" y="5877091"/>
            <a:ext cx="4539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ViewPager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계정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게시글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태그 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세가지의 검색 결과를 슬라이드하여 화면 전환 가능 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8CC584-E8E8-0746-BF97-801C4DD9E050}"/>
              </a:ext>
            </a:extLst>
          </p:cNvPr>
          <p:cNvSpPr txBox="1"/>
          <p:nvPr/>
        </p:nvSpPr>
        <p:spPr>
          <a:xfrm>
            <a:off x="9531774" y="5877091"/>
            <a:ext cx="20152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검색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결과를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Activity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띄워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상세 확인 가능</a:t>
            </a:r>
            <a:endParaRPr kumimoji="1" lang="ko-Kore-KR" altLang="en-US" sz="130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4" name="그림 33" descr="텍스트, 모니터이(가) 표시된 사진&#10;&#10;자동 생성된 설명">
            <a:extLst>
              <a:ext uri="{FF2B5EF4-FFF2-40B4-BE49-F238E27FC236}">
                <a16:creationId xmlns:a16="http://schemas.microsoft.com/office/drawing/2014/main" id="{23F393F3-26E2-1149-AE8D-DE5E60678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22" y="1409463"/>
            <a:ext cx="2086432" cy="4404690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35832BAE-47F1-864C-AFB6-EE15A0A3E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169" y="1409462"/>
            <a:ext cx="2086432" cy="4404691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4858D58D-7D54-1A44-98D3-1FCD7FC63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6774" y="1412336"/>
            <a:ext cx="2083709" cy="4398942"/>
          </a:xfrm>
          <a:prstGeom prst="rect">
            <a:avLst/>
          </a:prstGeom>
        </p:spPr>
      </p:pic>
      <p:pic>
        <p:nvPicPr>
          <p:cNvPr id="40" name="그림 39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7CE5F561-D96C-454E-A899-71EF2C8BC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7565" y="1409461"/>
            <a:ext cx="2083714" cy="4398951"/>
          </a:xfrm>
          <a:prstGeom prst="rect">
            <a:avLst/>
          </a:prstGeom>
        </p:spPr>
      </p:pic>
      <p:pic>
        <p:nvPicPr>
          <p:cNvPr id="44" name="그림 43" descr="텍스트, 모니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5FCF4D5B-42CB-C848-899A-ABBE6F166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5499" y="1415201"/>
            <a:ext cx="2080995" cy="439321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15DB06A-0A07-0146-85C9-53210BBA8A37}"/>
              </a:ext>
            </a:extLst>
          </p:cNvPr>
          <p:cNvSpPr txBox="1"/>
          <p:nvPr/>
        </p:nvSpPr>
        <p:spPr>
          <a:xfrm>
            <a:off x="1180622" y="509232"/>
            <a:ext cx="2549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UI/UX </a:t>
            </a:r>
            <a:r>
              <a:rPr kumimoji="1" lang="ko-Kore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설계</a:t>
            </a:r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및 구현</a:t>
            </a:r>
            <a:endParaRPr kumimoji="1" lang="ko-Kore-KR" altLang="en-US" sz="2300" b="1" dirty="0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A1312-2134-6444-ACD6-19C934CB9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0"/>
            <a:ext cx="1220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3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2165039-FFDE-C442-9F60-F5C0BAB5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956" l="448" r="89798">
                        <a14:foregroundMark x1="3812" y1="53091" x2="3812" y2="53091"/>
                        <a14:foregroundMark x1="448" y1="19647" x2="448" y2="19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5978" cy="85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1F686-F340-8443-A519-792A62B70D3C}"/>
              </a:ext>
            </a:extLst>
          </p:cNvPr>
          <p:cNvSpPr txBox="1"/>
          <p:nvPr/>
        </p:nvSpPr>
        <p:spPr>
          <a:xfrm>
            <a:off x="442686" y="21285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0</a:t>
            </a:r>
            <a:r>
              <a:rPr kumimoji="1" lang="en-US" altLang="ko-KR" sz="4800" b="1" spc="-300" dirty="0">
                <a:solidFill>
                  <a:srgbClr val="1DC37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Futura" panose="020B0602020204020303" pitchFamily="34" charset="-79"/>
              </a:rPr>
              <a:t>1</a:t>
            </a:r>
            <a:endParaRPr kumimoji="1" lang="ko-Kore-KR" altLang="en-US" sz="4800" b="1" spc="-300">
              <a:solidFill>
                <a:srgbClr val="1DC37D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Futura" panose="020B0602020204020303" pitchFamily="34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D0635-11C6-8F4D-AC89-2EADE7523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51815" b="17425"/>
          <a:stretch/>
        </p:blipFill>
        <p:spPr>
          <a:xfrm>
            <a:off x="9764649" y="5710989"/>
            <a:ext cx="2427351" cy="11470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BA9FAF-558A-E54B-A793-87C69A49134F}"/>
              </a:ext>
            </a:extLst>
          </p:cNvPr>
          <p:cNvSpPr/>
          <p:nvPr/>
        </p:nvSpPr>
        <p:spPr>
          <a:xfrm>
            <a:off x="526031" y="1043848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채팅</a:t>
            </a:r>
            <a:endParaRPr lang="ko-Kore-KR" altLang="en-US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618F2-D995-434C-BD3E-D40D460CDBA0}"/>
              </a:ext>
            </a:extLst>
          </p:cNvPr>
          <p:cNvSpPr txBox="1"/>
          <p:nvPr/>
        </p:nvSpPr>
        <p:spPr>
          <a:xfrm>
            <a:off x="937790" y="5877091"/>
            <a:ext cx="14574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1:1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채팅 기능 제공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E825B0-78A2-3540-8299-C4C7C58A0DFD}"/>
              </a:ext>
            </a:extLst>
          </p:cNvPr>
          <p:cNvSpPr txBox="1"/>
          <p:nvPr/>
        </p:nvSpPr>
        <p:spPr>
          <a:xfrm>
            <a:off x="4990515" y="5877091"/>
            <a:ext cx="221096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MotionLayout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상단 프로필을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Collapsing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하여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하단 피드 영역 확장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F6801-957C-8042-8584-4A940DF07CC6}"/>
              </a:ext>
            </a:extLst>
          </p:cNvPr>
          <p:cNvSpPr/>
          <p:nvPr/>
        </p:nvSpPr>
        <p:spPr>
          <a:xfrm>
            <a:off x="4915219" y="1030058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|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프로필</a:t>
            </a:r>
            <a:endParaRPr lang="ko-Kore-KR" altLang="en-US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8CC584-E8E8-0746-BF97-801C4DD9E050}"/>
              </a:ext>
            </a:extLst>
          </p:cNvPr>
          <p:cNvSpPr txBox="1"/>
          <p:nvPr/>
        </p:nvSpPr>
        <p:spPr>
          <a:xfrm>
            <a:off x="2787714" y="5877091"/>
            <a:ext cx="212750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전송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수신 여부에 따라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서로 다른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inflate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하여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메세지 아이템 로드</a:t>
            </a:r>
            <a:endParaRPr kumimoji="1" lang="ko-Kore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C02982FF-EACC-D142-B51E-BE6699765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735" y="1399390"/>
            <a:ext cx="2088484" cy="440902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EF93804-5221-9548-B03D-C8824D714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00" y="1403722"/>
            <a:ext cx="2086432" cy="4404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D7DF96-1F71-E846-8AAD-68905A7BEE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681" y="1399390"/>
            <a:ext cx="2089584" cy="4411345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9EFE660-EEA6-6745-B140-D2C6EEF5B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1168" y="1399390"/>
            <a:ext cx="2088484" cy="44090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CD2002-65F3-3B40-B1A6-C87F06AE19C6}"/>
              </a:ext>
            </a:extLst>
          </p:cNvPr>
          <p:cNvSpPr txBox="1"/>
          <p:nvPr/>
        </p:nvSpPr>
        <p:spPr>
          <a:xfrm>
            <a:off x="7214988" y="5877091"/>
            <a:ext cx="22109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계정 주인의</a:t>
            </a:r>
            <a:b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프로필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채팅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작성 글 확인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FD1E5A-754D-0F47-A5EE-E930341FF118}"/>
              </a:ext>
            </a:extLst>
          </p:cNvPr>
          <p:cNvSpPr txBox="1"/>
          <p:nvPr/>
        </p:nvSpPr>
        <p:spPr>
          <a:xfrm>
            <a:off x="9475134" y="5877091"/>
            <a:ext cx="22109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북마크 내역 확인</a:t>
            </a: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306283-E264-714E-9617-DBD16E1C8B68}"/>
              </a:ext>
            </a:extLst>
          </p:cNvPr>
          <p:cNvSpPr txBox="1"/>
          <p:nvPr/>
        </p:nvSpPr>
        <p:spPr>
          <a:xfrm>
            <a:off x="1180622" y="509232"/>
            <a:ext cx="2549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UI/UX </a:t>
            </a:r>
            <a:r>
              <a:rPr kumimoji="1" lang="ko-Kore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설계</a:t>
            </a:r>
            <a:r>
              <a:rPr kumimoji="1" lang="ko-KR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및 구현</a:t>
            </a:r>
            <a:endParaRPr kumimoji="1" lang="ko-Kore-KR" altLang="en-US" sz="2300" b="1" dirty="0">
              <a:solidFill>
                <a:schemeClr val="tx1">
                  <a:lumMod val="85000"/>
                  <a:lumOff val="1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4" name="그림 3" descr="텍스트, 모니터, 스크린샷, 은색이(가) 표시된 사진&#10;&#10;자동 생성된 설명">
            <a:extLst>
              <a:ext uri="{FF2B5EF4-FFF2-40B4-BE49-F238E27FC236}">
                <a16:creationId xmlns:a16="http://schemas.microsoft.com/office/drawing/2014/main" id="{FF6A1A84-39A6-5145-A434-FD57919C8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8" y="-1"/>
            <a:ext cx="12186941" cy="68633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207815-89D0-7647-B643-F7D4215B15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0658" y="1399390"/>
            <a:ext cx="2089584" cy="44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16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1936</Words>
  <Application>Microsoft Macintosh PowerPoint</Application>
  <PresentationFormat>와이드스크린</PresentationFormat>
  <Paragraphs>407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김예진</dc:creator>
  <cp:lastModifiedBy>김예진</cp:lastModifiedBy>
  <cp:revision>67</cp:revision>
  <dcterms:created xsi:type="dcterms:W3CDTF">2021-02-07T05:51:39Z</dcterms:created>
  <dcterms:modified xsi:type="dcterms:W3CDTF">2021-02-07T14:49:09Z</dcterms:modified>
</cp:coreProperties>
</file>